
<file path=[Content_Types].xml><?xml version="1.0" encoding="utf-8"?>
<Types xmlns="http://schemas.openxmlformats.org/package/2006/content-types">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75" r:id="rId4"/>
    <p:sldId id="272" r:id="rId5"/>
    <p:sldId id="260" r:id="rId6"/>
    <p:sldId id="261" r:id="rId7"/>
    <p:sldId id="266" r:id="rId8"/>
    <p:sldId id="274" r:id="rId9"/>
    <p:sldId id="273" r:id="rId10"/>
    <p:sldId id="264" r:id="rId11"/>
    <p:sldId id="276" r:id="rId12"/>
    <p:sldId id="277" r:id="rId13"/>
    <p:sldId id="263" r:id="rId14"/>
    <p:sldId id="278" r:id="rId15"/>
    <p:sldId id="267" r:id="rId16"/>
    <p:sldId id="26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glM11Ykk2rIlEoyXJvPXuSYLcz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DB6A64-72A6-4892-AE1A-4E3F5665B4F0}">
  <a:tblStyle styleId="{40DB6A64-72A6-4892-AE1A-4E3F5665B4F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D"/>
          </a:solidFill>
        </a:fill>
      </a:tcStyle>
    </a:wholeTbl>
    <a:band1H>
      <a:tcTxStyle b="off" i="off"/>
      <a:tcStyle>
        <a:tcBdr/>
        <a:fill>
          <a:solidFill>
            <a:srgbClr val="CDD8FB"/>
          </a:solidFill>
        </a:fill>
      </a:tcStyle>
    </a:band1H>
    <a:band2H>
      <a:tcTxStyle b="off" i="off"/>
      <a:tcStyle>
        <a:tcBdr/>
      </a:tcStyle>
    </a:band2H>
    <a:band1V>
      <a:tcTxStyle b="off" i="off"/>
      <a:tcStyle>
        <a:tcBdr/>
        <a:fill>
          <a:solidFill>
            <a:srgbClr val="CDD8FB"/>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89"/>
    <p:restoredTop sz="73197"/>
  </p:normalViewPr>
  <p:slideViewPr>
    <p:cSldViewPr snapToGrid="0">
      <p:cViewPr varScale="1">
        <p:scale>
          <a:sx n="104" d="100"/>
          <a:sy n="104" d="100"/>
        </p:scale>
        <p:origin x="192" y="4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27123D01-DDA9-32C8-4C65-F24F2CBA5A91}"/>
            </a:ext>
          </a:extLst>
        </p:cNvPr>
        <p:cNvGrpSpPr/>
        <p:nvPr/>
      </p:nvGrpSpPr>
      <p:grpSpPr>
        <a:xfrm>
          <a:off x="0" y="0"/>
          <a:ext cx="0" cy="0"/>
          <a:chOff x="0" y="0"/>
          <a:chExt cx="0" cy="0"/>
        </a:xfrm>
      </p:grpSpPr>
      <p:sp>
        <p:nvSpPr>
          <p:cNvPr id="113" name="Google Shape;113;p23:notes">
            <a:extLst>
              <a:ext uri="{FF2B5EF4-FFF2-40B4-BE49-F238E27FC236}">
                <a16:creationId xmlns:a16="http://schemas.microsoft.com/office/drawing/2014/main" id="{BACC6817-922E-DE7A-34D3-3E7038A6AB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23:notes">
            <a:extLst>
              <a:ext uri="{FF2B5EF4-FFF2-40B4-BE49-F238E27FC236}">
                <a16:creationId xmlns:a16="http://schemas.microsoft.com/office/drawing/2014/main" id="{73235B3E-7720-AC7C-76E1-DFC6A2C011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14547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16841C1F-FDEA-E133-208D-7F36CCE4CDF4}"/>
            </a:ext>
          </a:extLst>
        </p:cNvPr>
        <p:cNvGrpSpPr/>
        <p:nvPr/>
      </p:nvGrpSpPr>
      <p:grpSpPr>
        <a:xfrm>
          <a:off x="0" y="0"/>
          <a:ext cx="0" cy="0"/>
          <a:chOff x="0" y="0"/>
          <a:chExt cx="0" cy="0"/>
        </a:xfrm>
      </p:grpSpPr>
      <p:sp>
        <p:nvSpPr>
          <p:cNvPr id="113" name="Google Shape;113;p23:notes">
            <a:extLst>
              <a:ext uri="{FF2B5EF4-FFF2-40B4-BE49-F238E27FC236}">
                <a16:creationId xmlns:a16="http://schemas.microsoft.com/office/drawing/2014/main" id="{B3E86DD5-379A-776B-E584-69A8B0E09C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23:notes">
            <a:extLst>
              <a:ext uri="{FF2B5EF4-FFF2-40B4-BE49-F238E27FC236}">
                <a16:creationId xmlns:a16="http://schemas.microsoft.com/office/drawing/2014/main" id="{48787056-5661-5148-1611-6B6767B463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436821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2195E053-4402-DEF1-A8FF-378E789DDF29}"/>
            </a:ext>
          </a:extLst>
        </p:cNvPr>
        <p:cNvGrpSpPr/>
        <p:nvPr/>
      </p:nvGrpSpPr>
      <p:grpSpPr>
        <a:xfrm>
          <a:off x="0" y="0"/>
          <a:ext cx="0" cy="0"/>
          <a:chOff x="0" y="0"/>
          <a:chExt cx="0" cy="0"/>
        </a:xfrm>
      </p:grpSpPr>
      <p:sp>
        <p:nvSpPr>
          <p:cNvPr id="82" name="Google Shape;82;p22:notes">
            <a:extLst>
              <a:ext uri="{FF2B5EF4-FFF2-40B4-BE49-F238E27FC236}">
                <a16:creationId xmlns:a16="http://schemas.microsoft.com/office/drawing/2014/main" id="{0E8429A9-E6B3-921D-4DED-A201F051AC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2:notes">
            <a:extLst>
              <a:ext uri="{FF2B5EF4-FFF2-40B4-BE49-F238E27FC236}">
                <a16:creationId xmlns:a16="http://schemas.microsoft.com/office/drawing/2014/main" id="{B4A91783-B7BF-AC06-C082-A7FF7B891A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1268568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800"/>
              </a:spcAft>
              <a:buClr>
                <a:schemeClr val="dk1"/>
              </a:buClr>
              <a:buSzPts val="1100"/>
              <a:buFont typeface="Arial"/>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281E2F0B-EA62-9BC1-FA1C-41D0D1BC26C7}"/>
            </a:ext>
          </a:extLst>
        </p:cNvPr>
        <p:cNvGrpSpPr/>
        <p:nvPr/>
      </p:nvGrpSpPr>
      <p:grpSpPr>
        <a:xfrm>
          <a:off x="0" y="0"/>
          <a:ext cx="0" cy="0"/>
          <a:chOff x="0" y="0"/>
          <a:chExt cx="0" cy="0"/>
        </a:xfrm>
      </p:grpSpPr>
      <p:sp>
        <p:nvSpPr>
          <p:cNvPr id="68" name="Google Shape;68;p20:notes">
            <a:extLst>
              <a:ext uri="{FF2B5EF4-FFF2-40B4-BE49-F238E27FC236}">
                <a16:creationId xmlns:a16="http://schemas.microsoft.com/office/drawing/2014/main" id="{1CD017CE-D3AA-AF9B-4CA3-B11DB7DA4A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20:notes">
            <a:extLst>
              <a:ext uri="{FF2B5EF4-FFF2-40B4-BE49-F238E27FC236}">
                <a16:creationId xmlns:a16="http://schemas.microsoft.com/office/drawing/2014/main" id="{A0604E32-7DF3-0400-707C-D42CE6D767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3372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a:extLst>
            <a:ext uri="{FF2B5EF4-FFF2-40B4-BE49-F238E27FC236}">
              <a16:creationId xmlns:a16="http://schemas.microsoft.com/office/drawing/2014/main" id="{DEDFCC56-A0D3-6304-BFF8-001376D34DBE}"/>
            </a:ext>
          </a:extLst>
        </p:cNvPr>
        <p:cNvGrpSpPr/>
        <p:nvPr/>
      </p:nvGrpSpPr>
      <p:grpSpPr>
        <a:xfrm>
          <a:off x="0" y="0"/>
          <a:ext cx="0" cy="0"/>
          <a:chOff x="0" y="0"/>
          <a:chExt cx="0" cy="0"/>
        </a:xfrm>
      </p:grpSpPr>
      <p:sp>
        <p:nvSpPr>
          <p:cNvPr id="68" name="Google Shape;68;p20:notes">
            <a:extLst>
              <a:ext uri="{FF2B5EF4-FFF2-40B4-BE49-F238E27FC236}">
                <a16:creationId xmlns:a16="http://schemas.microsoft.com/office/drawing/2014/main" id="{0D321D41-F7B4-5ECA-7856-CAB37B4A59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20:notes">
            <a:extLst>
              <a:ext uri="{FF2B5EF4-FFF2-40B4-BE49-F238E27FC236}">
                <a16:creationId xmlns:a16="http://schemas.microsoft.com/office/drawing/2014/main" id="{53D187BB-16D1-90D9-2C92-071C823F1A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94775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DD20462D-DEEF-4CA2-FD92-2F2CF99D1398}"/>
            </a:ext>
          </a:extLst>
        </p:cNvPr>
        <p:cNvGrpSpPr/>
        <p:nvPr/>
      </p:nvGrpSpPr>
      <p:grpSpPr>
        <a:xfrm>
          <a:off x="0" y="0"/>
          <a:ext cx="0" cy="0"/>
          <a:chOff x="0" y="0"/>
          <a:chExt cx="0" cy="0"/>
        </a:xfrm>
      </p:grpSpPr>
      <p:sp>
        <p:nvSpPr>
          <p:cNvPr id="126" name="Google Shape;126;p25:notes">
            <a:extLst>
              <a:ext uri="{FF2B5EF4-FFF2-40B4-BE49-F238E27FC236}">
                <a16:creationId xmlns:a16="http://schemas.microsoft.com/office/drawing/2014/main" id="{26B1A668-1648-27C0-10E0-CD067D88D5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25:notes">
            <a:extLst>
              <a:ext uri="{FF2B5EF4-FFF2-40B4-BE49-F238E27FC236}">
                <a16:creationId xmlns:a16="http://schemas.microsoft.com/office/drawing/2014/main" id="{710C4F69-787C-01B6-F1B3-95559347141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87846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8631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0" name="Google Shape;20;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1" name="Google Shape;2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1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DCECD5"/>
            </a:gs>
            <a:gs pos="100000">
              <a:srgbClr val="92BC8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jpg"/><Relationship Id="rId4" Type="http://schemas.openxmlformats.org/officeDocument/2006/relationships/hyperlink" Target="https://nirmalavishwavidyapeetham.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dFmRkmVTf-KVdxytBaLWX7uIR9HVE_fW/view?usp=shar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ahajayoga.org.in" TargetMode="External"/><Relationship Id="rId5" Type="http://schemas.openxmlformats.org/officeDocument/2006/relationships/hyperlink" Target="http://freemeditation.com" TargetMode="External"/><Relationship Id="rId4" Type="http://schemas.openxmlformats.org/officeDocument/2006/relationships/hyperlink" Target="http://sahajayoga.or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path path="circle">
            <a:fillToRect l="50000" t="50000" r="50000" b="50000"/>
          </a:path>
          <a:tileRect/>
        </a:gradFill>
        <a:effectLst/>
      </p:bgPr>
    </p:bg>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8950" y="160772"/>
            <a:ext cx="9533100" cy="822000"/>
          </a:xfrm>
          <a:prstGeom prst="rect">
            <a:avLst/>
          </a:prstGeom>
          <a:noFill/>
          <a:ln>
            <a:noFill/>
          </a:ln>
        </p:spPr>
        <p:txBody>
          <a:bodyPr spcFirstLastPara="1" wrap="square" lIns="91425" tIns="91425" rIns="91425" bIns="91425" anchor="ctr" anchorCtr="0">
            <a:noAutofit/>
          </a:bodyPr>
          <a:lstStyle/>
          <a:p>
            <a:pPr marL="0" lvl="0" indent="0" algn="ctr" rtl="0">
              <a:lnSpc>
                <a:spcPct val="106000"/>
              </a:lnSpc>
              <a:spcBef>
                <a:spcPts val="0"/>
              </a:spcBef>
              <a:spcAft>
                <a:spcPts val="700"/>
              </a:spcAft>
              <a:buClr>
                <a:schemeClr val="dk1"/>
              </a:buClr>
              <a:buSzPts val="1100"/>
              <a:buFont typeface="Arial"/>
              <a:buNone/>
            </a:pPr>
            <a:r>
              <a:rPr lang="en" sz="5000" b="1" dirty="0">
                <a:solidFill>
                  <a:srgbClr val="C00000"/>
                </a:solidFill>
              </a:rPr>
              <a:t>Introduction to Sahaja Yoga</a:t>
            </a:r>
            <a:endParaRPr sz="5000" b="1" dirty="0"/>
          </a:p>
        </p:txBody>
      </p:sp>
      <p:sp>
        <p:nvSpPr>
          <p:cNvPr id="55" name="Google Shape;55;p1"/>
          <p:cNvSpPr txBox="1">
            <a:spLocks noGrp="1"/>
          </p:cNvSpPr>
          <p:nvPr>
            <p:ph type="subTitle" idx="1"/>
          </p:nvPr>
        </p:nvSpPr>
        <p:spPr>
          <a:xfrm>
            <a:off x="-62832" y="1041392"/>
            <a:ext cx="9144000" cy="523200"/>
          </a:xfrm>
          <a:prstGeom prst="rect">
            <a:avLst/>
          </a:prstGeom>
          <a:noFill/>
          <a:ln>
            <a:noFill/>
          </a:ln>
        </p:spPr>
        <p:txBody>
          <a:bodyPr spcFirstLastPara="1" wrap="square" lIns="91425" tIns="91425" rIns="91425" bIns="91425" anchor="ctr" anchorCtr="0">
            <a:noAutofit/>
          </a:bodyPr>
          <a:lstStyle/>
          <a:p>
            <a:pPr marL="0" lvl="0" indent="0">
              <a:lnSpc>
                <a:spcPct val="106000"/>
              </a:lnSpc>
              <a:spcAft>
                <a:spcPts val="700"/>
              </a:spcAft>
              <a:buClr>
                <a:schemeClr val="dk1"/>
              </a:buClr>
              <a:buSzPts val="1100"/>
            </a:pPr>
            <a:r>
              <a:rPr lang="en" sz="1600" b="1" dirty="0">
                <a:solidFill>
                  <a:srgbClr val="1E4649"/>
                </a:solidFill>
              </a:rPr>
              <a:t>Nirmala Vishwa Vidya </a:t>
            </a:r>
            <a:r>
              <a:rPr lang="en" sz="1600" b="1" dirty="0" err="1">
                <a:solidFill>
                  <a:srgbClr val="1E4649"/>
                </a:solidFill>
              </a:rPr>
              <a:t>Peetham</a:t>
            </a:r>
            <a:br>
              <a:rPr lang="en" sz="1600" b="1" dirty="0">
                <a:solidFill>
                  <a:srgbClr val="1E4649"/>
                </a:solidFill>
              </a:rPr>
            </a:br>
            <a:r>
              <a:rPr lang="en-US" sz="1200" b="1" dirty="0">
                <a:solidFill>
                  <a:srgbClr val="1E4649"/>
                </a:solidFill>
                <a:hlinkClick r:id="rId4"/>
              </a:rPr>
              <a:t>https://nirmalavishwavidyapeetham.org/</a:t>
            </a:r>
            <a:r>
              <a:rPr lang="en-US" sz="1200" b="1" dirty="0">
                <a:solidFill>
                  <a:srgbClr val="1E4649"/>
                </a:solidFill>
              </a:rPr>
              <a:t> </a:t>
            </a:r>
            <a:endParaRPr lang="en-US" sz="1200" dirty="0"/>
          </a:p>
          <a:p>
            <a:pPr marL="0" lvl="0" indent="0">
              <a:lnSpc>
                <a:spcPct val="106000"/>
              </a:lnSpc>
              <a:spcAft>
                <a:spcPts val="700"/>
              </a:spcAft>
              <a:buClr>
                <a:schemeClr val="dk1"/>
              </a:buClr>
              <a:buSzPts val="1100"/>
            </a:pPr>
            <a:endParaRPr sz="1200" dirty="0"/>
          </a:p>
        </p:txBody>
      </p:sp>
      <p:sp>
        <p:nvSpPr>
          <p:cNvPr id="56" name="Google Shape;56;p1"/>
          <p:cNvSpPr txBox="1"/>
          <p:nvPr/>
        </p:nvSpPr>
        <p:spPr>
          <a:xfrm>
            <a:off x="2243975" y="4723500"/>
            <a:ext cx="4629300" cy="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Arial"/>
                <a:ea typeface="Arial"/>
                <a:cs typeface="Arial"/>
                <a:sym typeface="Arial"/>
              </a:rPr>
              <a:t>Shri Mataji Nirmala Devi - The founder of Sahaja Yoga meditation</a:t>
            </a:r>
            <a:endParaRPr sz="1200" b="0" i="0" u="none" strike="noStrike" cap="none" dirty="0">
              <a:solidFill>
                <a:schemeClr val="dk1"/>
              </a:solidFill>
              <a:latin typeface="Arial"/>
              <a:ea typeface="Arial"/>
              <a:cs typeface="Arial"/>
              <a:sym typeface="Arial"/>
            </a:endParaRPr>
          </a:p>
        </p:txBody>
      </p:sp>
      <p:pic>
        <p:nvPicPr>
          <p:cNvPr id="57" name="Google Shape;57;p1" descr="Centenary Celebrations for the Founder of Sahaja Yoga: Her ..."/>
          <p:cNvPicPr preferRelativeResize="0"/>
          <p:nvPr/>
        </p:nvPicPr>
        <p:blipFill rotWithShape="1">
          <a:blip r:embed="rId5">
            <a:alphaModFix/>
          </a:blip>
          <a:srcRect l="15590" r="17790"/>
          <a:stretch/>
        </p:blipFill>
        <p:spPr>
          <a:xfrm>
            <a:off x="2916936" y="1408176"/>
            <a:ext cx="3318275" cy="3319272"/>
          </a:xfrm>
          <a:prstGeom prst="rect">
            <a:avLst/>
          </a:prstGeom>
          <a:noFill/>
          <a:ln>
            <a:noFill/>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0" y="114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Bandhan</a:t>
            </a:r>
            <a:endParaRPr u="sng" dirty="0"/>
          </a:p>
        </p:txBody>
      </p:sp>
      <p:sp>
        <p:nvSpPr>
          <p:cNvPr id="117" name="Google Shape;117;p23"/>
          <p:cNvSpPr txBox="1"/>
          <p:nvPr/>
        </p:nvSpPr>
        <p:spPr>
          <a:xfrm>
            <a:off x="194734" y="575748"/>
            <a:ext cx="3115733" cy="4415352"/>
          </a:xfrm>
          <a:prstGeom prst="rect">
            <a:avLst/>
          </a:prstGeom>
          <a:noFill/>
          <a:ln>
            <a:noFill/>
          </a:ln>
        </p:spPr>
        <p:txBody>
          <a:bodyPr spcFirstLastPara="1" wrap="square" lIns="91425" tIns="91425" rIns="91425" bIns="91425" anchor="t" anchorCtr="0">
            <a:noAutofit/>
          </a:bodyPr>
          <a:lstStyle/>
          <a:p>
            <a:pPr marL="127000" marR="0" lvl="0" indent="0" algn="l" rtl="0">
              <a:lnSpc>
                <a:spcPct val="115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Bandhan or </a:t>
            </a:r>
            <a:r>
              <a:rPr lang="en" sz="1600" b="0" i="0" u="none" strike="noStrike" cap="none" dirty="0" err="1">
                <a:solidFill>
                  <a:schemeClr val="dk1"/>
                </a:solidFill>
                <a:latin typeface="Arial"/>
                <a:ea typeface="Arial"/>
                <a:cs typeface="Arial"/>
                <a:sym typeface="Arial"/>
              </a:rPr>
              <a:t>Kavacha</a:t>
            </a:r>
            <a:r>
              <a:rPr lang="en" sz="1600" b="0" i="0" u="none" strike="noStrike" cap="none" dirty="0">
                <a:solidFill>
                  <a:schemeClr val="dk1"/>
                </a:solidFill>
                <a:latin typeface="Arial"/>
                <a:ea typeface="Arial"/>
                <a:cs typeface="Arial"/>
                <a:sym typeface="Arial"/>
              </a:rPr>
              <a:t> means raising our Kundalini energy and creating a protection around us.</a:t>
            </a:r>
            <a:endParaRPr sz="1400" b="0" i="0" u="none" strike="noStrike" cap="none" dirty="0">
              <a:solidFill>
                <a:srgbClr val="000000"/>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We should raise our kundalini and take </a:t>
            </a:r>
            <a:r>
              <a:rPr lang="en" sz="1600" dirty="0">
                <a:solidFill>
                  <a:schemeClr val="dk1"/>
                </a:solidFill>
              </a:rPr>
              <a:t>B</a:t>
            </a:r>
            <a:r>
              <a:rPr lang="en" sz="1600" b="0" i="0" u="none" strike="noStrike" cap="none" dirty="0">
                <a:solidFill>
                  <a:schemeClr val="dk1"/>
                </a:solidFill>
                <a:latin typeface="Arial"/>
                <a:ea typeface="Arial"/>
                <a:cs typeface="Arial"/>
                <a:sym typeface="Arial"/>
              </a:rPr>
              <a:t>andhan every time before and after meditation. </a:t>
            </a:r>
          </a:p>
          <a:p>
            <a:pPr marL="457200" indent="-330200">
              <a:lnSpc>
                <a:spcPct val="115000"/>
              </a:lnSpc>
              <a:buClr>
                <a:schemeClr val="dk1"/>
              </a:buClr>
              <a:buSzPts val="1600"/>
              <a:buFont typeface="Arial"/>
              <a:buChar char="●"/>
            </a:pPr>
            <a:r>
              <a:rPr lang="en" sz="1600" dirty="0">
                <a:solidFill>
                  <a:schemeClr val="dk1"/>
                </a:solidFill>
              </a:rPr>
              <a:t>We </a:t>
            </a:r>
            <a:r>
              <a:rPr lang="en-US" sz="1600" dirty="0">
                <a:solidFill>
                  <a:schemeClr val="dk1"/>
                </a:solidFill>
              </a:rPr>
              <a:t>do this exercise using our hands as guided in this video.</a:t>
            </a:r>
          </a:p>
          <a:p>
            <a:pPr marL="127000" marR="0" lvl="0" algn="l" rtl="0">
              <a:lnSpc>
                <a:spcPct val="115000"/>
              </a:lnSpc>
              <a:spcBef>
                <a:spcPts val="0"/>
              </a:spcBef>
              <a:spcAft>
                <a:spcPts val="0"/>
              </a:spcAft>
              <a:buClr>
                <a:schemeClr val="dk1"/>
              </a:buClr>
              <a:buSzPts val="1600"/>
            </a:pPr>
            <a:endParaRPr lang="en"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13068"/>
    </mc:Choice>
    <mc:Fallback xmlns="">
      <p:transition spd="slow" advClick="0" advTm="130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10003" objId="2"/>
        <p14:pauseEvt time="13068" objId="2"/>
        <p14:stopEvt time="13068"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18C22985-E0F2-A28E-CC1E-B9193DD9944D}"/>
            </a:ext>
          </a:extLst>
        </p:cNvPr>
        <p:cNvGrpSpPr/>
        <p:nvPr/>
      </p:nvGrpSpPr>
      <p:grpSpPr>
        <a:xfrm>
          <a:off x="0" y="0"/>
          <a:ext cx="0" cy="0"/>
          <a:chOff x="0" y="0"/>
          <a:chExt cx="0" cy="0"/>
        </a:xfrm>
      </p:grpSpPr>
      <p:sp>
        <p:nvSpPr>
          <p:cNvPr id="116" name="Google Shape;116;p23">
            <a:extLst>
              <a:ext uri="{FF2B5EF4-FFF2-40B4-BE49-F238E27FC236}">
                <a16:creationId xmlns:a16="http://schemas.microsoft.com/office/drawing/2014/main" id="{A505686A-8554-10A1-E6D2-81A05662645B}"/>
              </a:ext>
            </a:extLst>
          </p:cNvPr>
          <p:cNvSpPr txBox="1">
            <a:spLocks noGrp="1"/>
          </p:cNvSpPr>
          <p:nvPr>
            <p:ph type="title"/>
          </p:nvPr>
        </p:nvSpPr>
        <p:spPr>
          <a:xfrm>
            <a:off x="0" y="114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Bandhan</a:t>
            </a:r>
            <a:endParaRPr u="sng" dirty="0"/>
          </a:p>
        </p:txBody>
      </p:sp>
      <p:sp>
        <p:nvSpPr>
          <p:cNvPr id="117" name="Google Shape;117;p23">
            <a:extLst>
              <a:ext uri="{FF2B5EF4-FFF2-40B4-BE49-F238E27FC236}">
                <a16:creationId xmlns:a16="http://schemas.microsoft.com/office/drawing/2014/main" id="{F8D31006-EEFA-2A69-4730-C318A93A40D1}"/>
              </a:ext>
            </a:extLst>
          </p:cNvPr>
          <p:cNvSpPr txBox="1"/>
          <p:nvPr/>
        </p:nvSpPr>
        <p:spPr>
          <a:xfrm>
            <a:off x="194734" y="575748"/>
            <a:ext cx="3115733" cy="4415352"/>
          </a:xfrm>
          <a:prstGeom prst="rect">
            <a:avLst/>
          </a:prstGeom>
          <a:noFill/>
          <a:ln>
            <a:noFill/>
          </a:ln>
        </p:spPr>
        <p:txBody>
          <a:bodyPr spcFirstLastPara="1" wrap="square" lIns="91425" tIns="91425" rIns="91425" bIns="91425" anchor="t" anchorCtr="0">
            <a:noAutofit/>
          </a:bodyPr>
          <a:lstStyle/>
          <a:p>
            <a:pPr marL="127000" marR="0" lvl="0" indent="0" algn="l" rtl="0">
              <a:lnSpc>
                <a:spcPct val="115000"/>
              </a:lnSpc>
              <a:spcBef>
                <a:spcPts val="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Bandhan or </a:t>
            </a:r>
            <a:r>
              <a:rPr lang="en" sz="1600" b="0" i="0" u="none" strike="noStrike" cap="none" dirty="0" err="1">
                <a:solidFill>
                  <a:schemeClr val="dk1"/>
                </a:solidFill>
                <a:latin typeface="Arial"/>
                <a:ea typeface="Arial"/>
                <a:cs typeface="Arial"/>
                <a:sym typeface="Arial"/>
              </a:rPr>
              <a:t>Kavacha</a:t>
            </a:r>
            <a:r>
              <a:rPr lang="en" sz="1600" b="0" i="0" u="none" strike="noStrike" cap="none" dirty="0">
                <a:solidFill>
                  <a:schemeClr val="dk1"/>
                </a:solidFill>
                <a:latin typeface="Arial"/>
                <a:ea typeface="Arial"/>
                <a:cs typeface="Arial"/>
                <a:sym typeface="Arial"/>
              </a:rPr>
              <a:t> means raising our Kundalini energy and creating a protection around us.</a:t>
            </a:r>
            <a:endParaRPr sz="1400" b="0" i="0" u="none" strike="noStrike" cap="none" dirty="0">
              <a:solidFill>
                <a:srgbClr val="000000"/>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r>
              <a:rPr lang="en" sz="1600" b="0" i="0" u="none" strike="noStrike" cap="none" dirty="0">
                <a:solidFill>
                  <a:schemeClr val="dk1"/>
                </a:solidFill>
                <a:latin typeface="Arial"/>
                <a:ea typeface="Arial"/>
                <a:cs typeface="Arial"/>
                <a:sym typeface="Arial"/>
              </a:rPr>
              <a:t>We should raise our kundalini and take </a:t>
            </a:r>
            <a:r>
              <a:rPr lang="en" sz="1600" dirty="0">
                <a:solidFill>
                  <a:schemeClr val="dk1"/>
                </a:solidFill>
              </a:rPr>
              <a:t>B</a:t>
            </a:r>
            <a:r>
              <a:rPr lang="en" sz="1600" b="0" i="0" u="none" strike="noStrike" cap="none" dirty="0">
                <a:solidFill>
                  <a:schemeClr val="dk1"/>
                </a:solidFill>
                <a:latin typeface="Arial"/>
                <a:ea typeface="Arial"/>
                <a:cs typeface="Arial"/>
                <a:sym typeface="Arial"/>
              </a:rPr>
              <a:t>andhan every time before and after meditation. </a:t>
            </a:r>
          </a:p>
          <a:p>
            <a:pPr marL="457200" indent="-330200">
              <a:lnSpc>
                <a:spcPct val="115000"/>
              </a:lnSpc>
              <a:buClr>
                <a:schemeClr val="dk1"/>
              </a:buClr>
              <a:buSzPts val="1600"/>
              <a:buFont typeface="Arial"/>
              <a:buChar char="●"/>
            </a:pPr>
            <a:r>
              <a:rPr lang="en" sz="1600" dirty="0">
                <a:solidFill>
                  <a:schemeClr val="dk1"/>
                </a:solidFill>
              </a:rPr>
              <a:t>We </a:t>
            </a:r>
            <a:r>
              <a:rPr lang="en-US" sz="1600" dirty="0">
                <a:solidFill>
                  <a:schemeClr val="dk1"/>
                </a:solidFill>
              </a:rPr>
              <a:t>do this exercise using our hands as guided in this video.</a:t>
            </a:r>
          </a:p>
          <a:p>
            <a:pPr marL="127000" marR="0" lvl="0" algn="l" rtl="0">
              <a:lnSpc>
                <a:spcPct val="115000"/>
              </a:lnSpc>
              <a:spcBef>
                <a:spcPts val="0"/>
              </a:spcBef>
              <a:spcAft>
                <a:spcPts val="0"/>
              </a:spcAft>
              <a:buClr>
                <a:schemeClr val="dk1"/>
              </a:buClr>
              <a:buSzPts val="1600"/>
            </a:pPr>
            <a:endParaRPr lang="en" sz="1600" b="0" i="0" u="none" strike="noStrike" cap="none" dirty="0">
              <a:solidFill>
                <a:schemeClr val="dk1"/>
              </a:solidFill>
              <a:latin typeface="Arial"/>
              <a:ea typeface="Arial"/>
              <a:cs typeface="Arial"/>
              <a:sym typeface="Arial"/>
            </a:endParaRPr>
          </a:p>
          <a:p>
            <a:pPr marL="457200" marR="0" lvl="0" indent="-330200" algn="l" rtl="0">
              <a:lnSpc>
                <a:spcPct val="115000"/>
              </a:lnSpc>
              <a:spcBef>
                <a:spcPts val="0"/>
              </a:spcBef>
              <a:spcAft>
                <a:spcPts val="0"/>
              </a:spcAft>
              <a:buClr>
                <a:schemeClr val="dk1"/>
              </a:buClr>
              <a:buSzPts val="1600"/>
              <a:buFont typeface="Arial"/>
              <a:buChar char="●"/>
            </a:pPr>
            <a:endParaRPr sz="1400" b="0" i="0" u="none" strike="noStrike" cap="none" dirty="0">
              <a:solidFill>
                <a:srgbClr val="000000"/>
              </a:solidFill>
              <a:latin typeface="Arial"/>
              <a:ea typeface="Arial"/>
              <a:cs typeface="Arial"/>
              <a:sym typeface="Arial"/>
            </a:endParaRPr>
          </a:p>
        </p:txBody>
      </p:sp>
      <p:pic>
        <p:nvPicPr>
          <p:cNvPr id="3" name="Bandhan-by-Shri-Mataji_Media_B8UgEXU4s78_001_1080p.mp4">
            <a:hlinkClick r:id="" action="ppaction://media"/>
            <a:extLst>
              <a:ext uri="{FF2B5EF4-FFF2-40B4-BE49-F238E27FC236}">
                <a16:creationId xmlns:a16="http://schemas.microsoft.com/office/drawing/2014/main" id="{DBAE2B9D-95D9-4AD2-3E9D-169C6DBAD2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47407" y="969818"/>
            <a:ext cx="5833533" cy="3281362"/>
          </a:xfrm>
          <a:prstGeom prst="rect">
            <a:avLst/>
          </a:prstGeom>
        </p:spPr>
      </p:pic>
    </p:spTree>
    <p:extLst>
      <p:ext uri="{BB962C8B-B14F-4D97-AF65-F5344CB8AC3E}">
        <p14:creationId xmlns:p14="http://schemas.microsoft.com/office/powerpoint/2010/main" val="588585488"/>
      </p:ext>
    </p:extLst>
  </p:cSld>
  <p:clrMapOvr>
    <a:masterClrMapping/>
  </p:clrMapOvr>
  <mc:AlternateContent xmlns:mc="http://schemas.openxmlformats.org/markup-compatibility/2006" xmlns:p14="http://schemas.microsoft.com/office/powerpoint/2010/main">
    <mc:Choice Requires="p14">
      <p:transition spd="slow" p14:dur="2000" advClick="0" advTm="13068"/>
    </mc:Choice>
    <mc:Fallback xmlns="">
      <p:transition spd="slow" advClick="0" advTm="130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10003" objId="2"/>
        <p14:pauseEvt time="13068" objId="2"/>
        <p14:stopEvt time="13068"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EF86D792-CCDD-EE88-1057-34D8BA29DACE}"/>
            </a:ext>
          </a:extLst>
        </p:cNvPr>
        <p:cNvGrpSpPr/>
        <p:nvPr/>
      </p:nvGrpSpPr>
      <p:grpSpPr>
        <a:xfrm>
          <a:off x="0" y="0"/>
          <a:ext cx="0" cy="0"/>
          <a:chOff x="0" y="0"/>
          <a:chExt cx="0" cy="0"/>
        </a:xfrm>
      </p:grpSpPr>
      <p:sp>
        <p:nvSpPr>
          <p:cNvPr id="116" name="Google Shape;116;p23">
            <a:extLst>
              <a:ext uri="{FF2B5EF4-FFF2-40B4-BE49-F238E27FC236}">
                <a16:creationId xmlns:a16="http://schemas.microsoft.com/office/drawing/2014/main" id="{1A17589F-05CC-89C2-1BE6-0D2D88B99DFD}"/>
              </a:ext>
            </a:extLst>
          </p:cNvPr>
          <p:cNvSpPr txBox="1">
            <a:spLocks noGrp="1"/>
          </p:cNvSpPr>
          <p:nvPr>
            <p:ph type="title"/>
          </p:nvPr>
        </p:nvSpPr>
        <p:spPr>
          <a:xfrm>
            <a:off x="0" y="114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Bandhan – Uppy Uppy song</a:t>
            </a:r>
            <a:endParaRPr u="sng" dirty="0"/>
          </a:p>
        </p:txBody>
      </p:sp>
      <p:pic>
        <p:nvPicPr>
          <p:cNvPr id="7" name="Picture 6">
            <a:extLst>
              <a:ext uri="{FF2B5EF4-FFF2-40B4-BE49-F238E27FC236}">
                <a16:creationId xmlns:a16="http://schemas.microsoft.com/office/drawing/2014/main" id="{1FA7A209-56FD-3153-6E2C-2D26F521E1F1}"/>
              </a:ext>
            </a:extLst>
          </p:cNvPr>
          <p:cNvPicPr>
            <a:picLocks noChangeAspect="1"/>
          </p:cNvPicPr>
          <p:nvPr/>
        </p:nvPicPr>
        <p:blipFill>
          <a:blip r:embed="rId3"/>
          <a:stretch>
            <a:fillRect/>
          </a:stretch>
        </p:blipFill>
        <p:spPr>
          <a:xfrm>
            <a:off x="4415084" y="307331"/>
            <a:ext cx="3850364" cy="4950467"/>
          </a:xfrm>
          <a:prstGeom prst="rect">
            <a:avLst/>
          </a:prstGeom>
        </p:spPr>
      </p:pic>
      <p:pic>
        <p:nvPicPr>
          <p:cNvPr id="8" name="Picture 7">
            <a:extLst>
              <a:ext uri="{FF2B5EF4-FFF2-40B4-BE49-F238E27FC236}">
                <a16:creationId xmlns:a16="http://schemas.microsoft.com/office/drawing/2014/main" id="{8F1A19A1-6E09-982F-3466-1794E8661BF3}"/>
              </a:ext>
            </a:extLst>
          </p:cNvPr>
          <p:cNvPicPr>
            <a:picLocks noChangeAspect="1"/>
          </p:cNvPicPr>
          <p:nvPr/>
        </p:nvPicPr>
        <p:blipFill>
          <a:blip r:embed="rId4"/>
          <a:stretch>
            <a:fillRect/>
          </a:stretch>
        </p:blipFill>
        <p:spPr>
          <a:xfrm>
            <a:off x="385998" y="573842"/>
            <a:ext cx="3643078" cy="4683957"/>
          </a:xfrm>
          <a:prstGeom prst="rect">
            <a:avLst/>
          </a:prstGeom>
        </p:spPr>
      </p:pic>
      <p:sp>
        <p:nvSpPr>
          <p:cNvPr id="9" name="TextBox 8">
            <a:extLst>
              <a:ext uri="{FF2B5EF4-FFF2-40B4-BE49-F238E27FC236}">
                <a16:creationId xmlns:a16="http://schemas.microsoft.com/office/drawing/2014/main" id="{D731CD5A-B296-DE17-ADEA-1AF9805434F2}"/>
              </a:ext>
            </a:extLst>
          </p:cNvPr>
          <p:cNvSpPr txBox="1"/>
          <p:nvPr/>
        </p:nvSpPr>
        <p:spPr>
          <a:xfrm>
            <a:off x="-2128838" y="-255746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59220088"/>
      </p:ext>
    </p:extLst>
  </p:cSld>
  <p:clrMapOvr>
    <a:masterClrMapping/>
  </p:clrMapOvr>
  <mc:AlternateContent xmlns:mc="http://schemas.openxmlformats.org/markup-compatibility/2006" xmlns:p14="http://schemas.microsoft.com/office/powerpoint/2010/main">
    <mc:Choice Requires="p14">
      <p:transition spd="slow" p14:dur="2000" advClick="0" advTm="13068"/>
    </mc:Choice>
    <mc:Fallback xmlns="">
      <p:transition spd="slow" advClick="0" advTm="130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10003" objId="2"/>
        <p14:pauseEvt time="13068" objId="2"/>
        <p14:stopEvt time="13068"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6"/>
          <p:cNvSpPr txBox="1">
            <a:spLocks noGrp="1"/>
          </p:cNvSpPr>
          <p:nvPr>
            <p:ph type="title"/>
          </p:nvPr>
        </p:nvSpPr>
        <p:spPr>
          <a:xfrm>
            <a:off x="0" y="0"/>
            <a:ext cx="9144000" cy="57607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200" b="1" u="sng" dirty="0">
                <a:solidFill>
                  <a:srgbClr val="993F0D"/>
                </a:solidFill>
              </a:rPr>
              <a:t>Daily meditation</a:t>
            </a:r>
            <a:endParaRPr sz="3200" b="1" u="sng" dirty="0">
              <a:solidFill>
                <a:srgbClr val="993F0D"/>
              </a:solidFill>
            </a:endParaRPr>
          </a:p>
          <a:p>
            <a:pPr marL="0" lvl="0" indent="0" algn="ctr" rtl="0">
              <a:lnSpc>
                <a:spcPct val="100000"/>
              </a:lnSpc>
              <a:spcBef>
                <a:spcPts val="800"/>
              </a:spcBef>
              <a:spcAft>
                <a:spcPts val="0"/>
              </a:spcAft>
              <a:buSzPts val="2800"/>
              <a:buNone/>
            </a:pPr>
            <a:endParaRPr sz="2400" dirty="0"/>
          </a:p>
        </p:txBody>
      </p:sp>
      <p:pic>
        <p:nvPicPr>
          <p:cNvPr id="107" name="Google Shape;107;p6"/>
          <p:cNvPicPr preferRelativeResize="0"/>
          <p:nvPr/>
        </p:nvPicPr>
        <p:blipFill rotWithShape="1">
          <a:blip r:embed="rId5">
            <a:alphaModFix/>
          </a:blip>
          <a:srcRect/>
          <a:stretch/>
        </p:blipFill>
        <p:spPr>
          <a:xfrm>
            <a:off x="469718" y="1413296"/>
            <a:ext cx="8452214" cy="2807731"/>
          </a:xfrm>
          <a:prstGeom prst="rect">
            <a:avLst/>
          </a:prstGeom>
          <a:noFill/>
          <a:ln>
            <a:noFill/>
          </a:ln>
        </p:spPr>
      </p:pic>
      <p:sp>
        <p:nvSpPr>
          <p:cNvPr id="108" name="Google Shape;108;p6"/>
          <p:cNvSpPr txBox="1"/>
          <p:nvPr/>
        </p:nvSpPr>
        <p:spPr>
          <a:xfrm>
            <a:off x="152550" y="4277451"/>
            <a:ext cx="3270588" cy="581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Mother Kundalini, please balance my left channel </a:t>
            </a:r>
            <a:endParaRPr sz="1200" b="1" i="0" u="none" strike="noStrike" cap="none" dirty="0">
              <a:solidFill>
                <a:schemeClr val="dk1"/>
              </a:solidFill>
              <a:latin typeface="Arial"/>
              <a:ea typeface="Arial"/>
              <a:cs typeface="Arial"/>
              <a:sym typeface="Arial"/>
            </a:endParaRPr>
          </a:p>
        </p:txBody>
      </p:sp>
      <p:sp>
        <p:nvSpPr>
          <p:cNvPr id="109" name="Google Shape;109;p6"/>
          <p:cNvSpPr txBox="1"/>
          <p:nvPr/>
        </p:nvSpPr>
        <p:spPr>
          <a:xfrm>
            <a:off x="355725" y="581700"/>
            <a:ext cx="8680200" cy="831596"/>
          </a:xfrm>
          <a:prstGeom prst="rect">
            <a:avLst/>
          </a:prstGeom>
          <a:noFill/>
          <a:ln>
            <a:noFill/>
          </a:ln>
        </p:spPr>
        <p:txBody>
          <a:bodyPr spcFirstLastPara="1" wrap="square" lIns="91425" tIns="91425" rIns="91425" bIns="91425" anchor="ctr" anchorCtr="0">
            <a:noAutofit/>
          </a:bodyPr>
          <a:lstStyle/>
          <a:p>
            <a:pPr marL="127000" marR="0" lvl="0" indent="0" algn="just" rtl="0">
              <a:lnSpc>
                <a:spcPct val="100000"/>
              </a:lnSpc>
              <a:spcBef>
                <a:spcPts val="0"/>
              </a:spcBef>
              <a:spcAft>
                <a:spcPts val="0"/>
              </a:spcAft>
              <a:buClr>
                <a:srgbClr val="000000"/>
              </a:buClr>
              <a:buSzPts val="1600"/>
              <a:buFont typeface="Arial"/>
              <a:buNone/>
            </a:pPr>
            <a:r>
              <a:rPr lang="en" b="0" i="0" u="none" strike="noStrike" cap="none" dirty="0">
                <a:solidFill>
                  <a:schemeClr val="dk1"/>
                </a:solidFill>
                <a:latin typeface="Arial"/>
                <a:ea typeface="Arial"/>
                <a:cs typeface="Arial"/>
                <a:sym typeface="Arial"/>
              </a:rPr>
              <a:t>We can follow these simple steps to remove imbalances and then sit in silent meditation for a few (~10) minutes to feel the cool breeze and peacefulness. We can take Bandhan before and after meditation.</a:t>
            </a:r>
            <a:endParaRPr b="0" i="0" u="none" strike="noStrike" cap="none" dirty="0">
              <a:solidFill>
                <a:schemeClr val="dk1"/>
              </a:solidFill>
              <a:latin typeface="Arial"/>
              <a:ea typeface="Arial"/>
              <a:cs typeface="Arial"/>
              <a:sym typeface="Arial"/>
            </a:endParaRPr>
          </a:p>
        </p:txBody>
      </p:sp>
      <p:sp>
        <p:nvSpPr>
          <p:cNvPr id="110" name="Google Shape;110;p6"/>
          <p:cNvSpPr txBox="1"/>
          <p:nvPr/>
        </p:nvSpPr>
        <p:spPr>
          <a:xfrm>
            <a:off x="3195825" y="4272885"/>
            <a:ext cx="3104200" cy="5817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Mother Kundalini, please balance my right channel	</a:t>
            </a:r>
            <a:endParaRPr sz="1200" b="1" i="0" u="none" strike="noStrike" cap="none" dirty="0">
              <a:solidFill>
                <a:schemeClr val="dk1"/>
              </a:solidFill>
              <a:latin typeface="Arial"/>
              <a:ea typeface="Arial"/>
              <a:cs typeface="Arial"/>
              <a:sym typeface="Arial"/>
            </a:endParaRPr>
          </a:p>
        </p:txBody>
      </p:sp>
      <p:sp>
        <p:nvSpPr>
          <p:cNvPr id="111" name="Google Shape;111;p6"/>
          <p:cNvSpPr txBox="1"/>
          <p:nvPr/>
        </p:nvSpPr>
        <p:spPr>
          <a:xfrm>
            <a:off x="6300025" y="4272885"/>
            <a:ext cx="2843975" cy="794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dirty="0">
                <a:solidFill>
                  <a:schemeClr val="dk1"/>
                </a:solidFill>
                <a:latin typeface="Arial"/>
                <a:ea typeface="Arial"/>
                <a:cs typeface="Arial"/>
                <a:sym typeface="Arial"/>
              </a:rPr>
              <a:t>Mother Kundalini, please keep me in the present. Please give me self-realization. </a:t>
            </a:r>
            <a:endParaRPr sz="1200" b="1" i="0" u="none" strike="noStrike" cap="none" dirty="0">
              <a:solidFill>
                <a:schemeClr val="dk1"/>
              </a:solidFill>
              <a:latin typeface="Arial"/>
              <a:ea typeface="Arial"/>
              <a:cs typeface="Arial"/>
              <a:sym typeface="Arial"/>
            </a:endParaRPr>
          </a:p>
        </p:txBody>
      </p:sp>
      <p:pic>
        <p:nvPicPr>
          <p:cNvPr id="3" name="Meditation_Music_Flute">
            <a:hlinkClick r:id="" action="ppaction://media"/>
            <a:extLst>
              <a:ext uri="{FF2B5EF4-FFF2-40B4-BE49-F238E27FC236}">
                <a16:creationId xmlns:a16="http://schemas.microsoft.com/office/drawing/2014/main" id="{68CCEA85-99E7-6CF1-7D45-125EB5E54B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30943" y="4795527"/>
            <a:ext cx="323316" cy="3233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376"/>
    </mc:Choice>
    <mc:Fallback xmlns="">
      <p:transition spd="slow" advTm="613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xEl>
                                              <p:pRg st="0" end="0"/>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3"/>
                </p:tgtEl>
              </p:cMediaNode>
            </p:audio>
          </p:childTnLst>
        </p:cTn>
      </p:par>
    </p:tnLst>
    <p:bldLst>
      <p:bldP spid="1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344CE6CA-AD0D-EF0B-3719-B022A0B8C584}"/>
            </a:ext>
          </a:extLst>
        </p:cNvPr>
        <p:cNvGrpSpPr/>
        <p:nvPr/>
      </p:nvGrpSpPr>
      <p:grpSpPr>
        <a:xfrm>
          <a:off x="0" y="0"/>
          <a:ext cx="0" cy="0"/>
          <a:chOff x="0" y="0"/>
          <a:chExt cx="0" cy="0"/>
        </a:xfrm>
      </p:grpSpPr>
      <p:sp>
        <p:nvSpPr>
          <p:cNvPr id="85" name="Google Shape;85;p22">
            <a:extLst>
              <a:ext uri="{FF2B5EF4-FFF2-40B4-BE49-F238E27FC236}">
                <a16:creationId xmlns:a16="http://schemas.microsoft.com/office/drawing/2014/main" id="{706CB618-A595-A359-45AE-CAA188DABC5C}"/>
              </a:ext>
            </a:extLst>
          </p:cNvPr>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dirty="0">
                <a:solidFill>
                  <a:srgbClr val="993F0D"/>
                </a:solidFill>
              </a:rPr>
              <a:t>Foot - soaking</a:t>
            </a:r>
            <a:endParaRPr dirty="0"/>
          </a:p>
        </p:txBody>
      </p:sp>
      <p:sp>
        <p:nvSpPr>
          <p:cNvPr id="86" name="Google Shape;86;p22">
            <a:extLst>
              <a:ext uri="{FF2B5EF4-FFF2-40B4-BE49-F238E27FC236}">
                <a16:creationId xmlns:a16="http://schemas.microsoft.com/office/drawing/2014/main" id="{1E50E846-EB0E-E32C-37DA-006F338D56AC}"/>
              </a:ext>
            </a:extLst>
          </p:cNvPr>
          <p:cNvSpPr txBox="1">
            <a:spLocks noGrp="1"/>
          </p:cNvSpPr>
          <p:nvPr>
            <p:ph type="body" idx="1"/>
          </p:nvPr>
        </p:nvSpPr>
        <p:spPr>
          <a:xfrm>
            <a:off x="219456" y="764191"/>
            <a:ext cx="7789428" cy="857383"/>
          </a:xfrm>
          <a:prstGeom prst="rect">
            <a:avLst/>
          </a:prstGeom>
          <a:noFill/>
          <a:ln>
            <a:noFill/>
          </a:ln>
        </p:spPr>
        <p:txBody>
          <a:bodyPr spcFirstLastPara="1" wrap="square" lIns="91425" tIns="91425" rIns="91425" bIns="91425" anchor="t" anchorCtr="0">
            <a:noAutofit/>
          </a:bodyPr>
          <a:lstStyle/>
          <a:p>
            <a:pPr marL="285750" lvl="0" indent="-285750">
              <a:buClr>
                <a:schemeClr val="dk1"/>
              </a:buClr>
            </a:pPr>
            <a:r>
              <a:rPr lang="en-US" sz="1600" dirty="0">
                <a:solidFill>
                  <a:schemeClr val="dk1"/>
                </a:solidFill>
              </a:rPr>
              <a:t>Foot-soaking is a method to cleanse our inner being using water element.</a:t>
            </a:r>
            <a:r>
              <a:rPr lang="en" sz="1600" dirty="0">
                <a:solidFill>
                  <a:schemeClr val="dk1"/>
                </a:solidFill>
              </a:rPr>
              <a:t> </a:t>
            </a:r>
            <a:endParaRPr dirty="0"/>
          </a:p>
          <a:p>
            <a:pPr marL="285750" lvl="0" indent="-285750">
              <a:buClr>
                <a:schemeClr val="dk1"/>
              </a:buClr>
            </a:pPr>
            <a:r>
              <a:rPr lang="en-US" sz="1600" dirty="0">
                <a:solidFill>
                  <a:schemeClr val="dk1"/>
                </a:solidFill>
              </a:rPr>
              <a:t>For best results, foot-soaking can be done in the night just before going to sleep. </a:t>
            </a:r>
            <a:endParaRPr dirty="0"/>
          </a:p>
        </p:txBody>
      </p:sp>
      <p:sp>
        <p:nvSpPr>
          <p:cNvPr id="88" name="Google Shape;88;p22">
            <a:extLst>
              <a:ext uri="{FF2B5EF4-FFF2-40B4-BE49-F238E27FC236}">
                <a16:creationId xmlns:a16="http://schemas.microsoft.com/office/drawing/2014/main" id="{DC66016E-15EC-2CDE-DCCE-269ED1186376}"/>
              </a:ext>
            </a:extLst>
          </p:cNvPr>
          <p:cNvSpPr txBox="1"/>
          <p:nvPr/>
        </p:nvSpPr>
        <p:spPr>
          <a:xfrm>
            <a:off x="219456" y="1621574"/>
            <a:ext cx="6511544" cy="308998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600" b="1" i="0" u="sng" strike="noStrike" cap="none" dirty="0">
                <a:solidFill>
                  <a:schemeClr val="dk1"/>
                </a:solidFill>
                <a:latin typeface="Arial"/>
                <a:ea typeface="Arial"/>
                <a:cs typeface="Arial"/>
                <a:sym typeface="Arial"/>
              </a:rPr>
              <a:t>Steps:</a:t>
            </a:r>
            <a:endParaRPr sz="1600" b="1" i="0" u="none" strike="noStrike" cap="none" dirty="0">
              <a:solidFill>
                <a:schemeClr val="dk1"/>
              </a:solidFill>
              <a:latin typeface="Arial"/>
              <a:ea typeface="Arial"/>
              <a:cs typeface="Arial"/>
              <a:sym typeface="Arial"/>
            </a:endParaRPr>
          </a:p>
          <a:p>
            <a:pPr marL="285750" indent="-285750">
              <a:lnSpc>
                <a:spcPct val="115000"/>
              </a:lnSpc>
              <a:buClr>
                <a:schemeClr val="dk1"/>
              </a:buClr>
              <a:buSzPts val="1800"/>
              <a:buFont typeface="Arial"/>
              <a:buChar char="●"/>
            </a:pPr>
            <a:r>
              <a:rPr lang="en-US" sz="1600" dirty="0">
                <a:solidFill>
                  <a:schemeClr val="dk1"/>
                </a:solidFill>
              </a:rPr>
              <a:t>We light a candle in the room before doing this. Fill a tub with clean water and add a handful of salt.  Keep a towel and a mug of fresh water ready.  </a:t>
            </a:r>
          </a:p>
          <a:p>
            <a:pPr marL="285750" lvl="0" indent="-285750">
              <a:lnSpc>
                <a:spcPct val="115000"/>
              </a:lnSpc>
              <a:buClr>
                <a:schemeClr val="dk1"/>
              </a:buClr>
              <a:buSzPts val="1800"/>
              <a:buFont typeface="Arial"/>
              <a:buChar char="●"/>
            </a:pPr>
            <a:r>
              <a:rPr lang="en-US" sz="1600" dirty="0">
                <a:solidFill>
                  <a:schemeClr val="dk1"/>
                </a:solidFill>
              </a:rPr>
              <a:t>Sit on a chair and give yourself ‘Bandhan’.  Soak your feet in the water for 10-15 minutes to cleanse your channels.  </a:t>
            </a:r>
          </a:p>
          <a:p>
            <a:pPr marL="285750" lvl="0" indent="-285750">
              <a:lnSpc>
                <a:spcPct val="115000"/>
              </a:lnSpc>
              <a:buClr>
                <a:schemeClr val="dk1"/>
              </a:buClr>
              <a:buSzPts val="1800"/>
              <a:buFont typeface="Arial"/>
              <a:buChar char="●"/>
            </a:pPr>
            <a:r>
              <a:rPr lang="en-US" sz="1600" dirty="0">
                <a:solidFill>
                  <a:schemeClr val="dk1"/>
                </a:solidFill>
              </a:rPr>
              <a:t>When you are done, wash your feet with freshwater and wipe them dry. End the process by giving yourself Bandhan.  </a:t>
            </a:r>
            <a:br>
              <a:rPr lang="en-US" sz="1600" dirty="0">
                <a:solidFill>
                  <a:schemeClr val="dk1"/>
                </a:solidFill>
              </a:rPr>
            </a:br>
            <a:r>
              <a:rPr lang="en-US" sz="1600" dirty="0">
                <a:solidFill>
                  <a:schemeClr val="dk1"/>
                </a:solidFill>
              </a:rPr>
              <a:t>Drain the used water down the toilet (as it contains </a:t>
            </a:r>
            <a:br>
              <a:rPr lang="en-US" sz="1600" dirty="0">
                <a:solidFill>
                  <a:schemeClr val="dk1"/>
                </a:solidFill>
              </a:rPr>
            </a:br>
            <a:r>
              <a:rPr lang="en-US" sz="1600" dirty="0">
                <a:solidFill>
                  <a:schemeClr val="dk1"/>
                </a:solidFill>
              </a:rPr>
              <a:t>impurities).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6122EFA4-953B-1EA6-B632-1C72D5793D25}"/>
              </a:ext>
            </a:extLst>
          </p:cNvPr>
          <p:cNvPicPr>
            <a:picLocks noChangeAspect="1"/>
          </p:cNvPicPr>
          <p:nvPr/>
        </p:nvPicPr>
        <p:blipFill>
          <a:blip r:embed="rId3"/>
          <a:stretch>
            <a:fillRect/>
          </a:stretch>
        </p:blipFill>
        <p:spPr>
          <a:xfrm>
            <a:off x="5516857" y="1172832"/>
            <a:ext cx="3970667" cy="3970667"/>
          </a:xfrm>
          <a:prstGeom prst="rect">
            <a:avLst/>
          </a:prstGeom>
        </p:spPr>
      </p:pic>
    </p:spTree>
    <p:extLst>
      <p:ext uri="{BB962C8B-B14F-4D97-AF65-F5344CB8AC3E}">
        <p14:creationId xmlns:p14="http://schemas.microsoft.com/office/powerpoint/2010/main" val="190304752"/>
      </p:ext>
    </p:extLst>
  </p:cSld>
  <p:clrMapOvr>
    <a:masterClrMapping/>
  </p:clrMapOvr>
  <mc:AlternateContent xmlns:mc="http://schemas.openxmlformats.org/markup-compatibility/2006" xmlns:p14="http://schemas.microsoft.com/office/powerpoint/2010/main">
    <mc:Choice Requires="p14">
      <p:transition spd="slow" p14:dur="2000" advTm="32981"/>
    </mc:Choice>
    <mc:Fallback xmlns="">
      <p:transition spd="slow" advTm="329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85"/>
                    </p:tgtEl>
                  </p:cond>
                </p:stCondLst>
                <p:endSync evt="end" delay="0">
                  <p:rtn val="all"/>
                </p:endSync>
                <p:childTnLst>
                  <p:par>
                    <p:cTn id="26" fill="hold">
                      <p:stCondLst>
                        <p:cond delay="0"/>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nextCondLst>
                <p:cond evt="onClick" delay="0">
                  <p:tgtEl>
                    <p:spTgt spid="85"/>
                  </p:tgtEl>
                </p:cond>
              </p:nextCondLst>
            </p:seq>
          </p:childTnLst>
        </p:cTn>
      </p:par>
    </p:tnLst>
    <p:bldLst>
      <p:bldP spid="8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body" idx="1"/>
          </p:nvPr>
        </p:nvSpPr>
        <p:spPr>
          <a:xfrm>
            <a:off x="0" y="792325"/>
            <a:ext cx="9144000" cy="4466700"/>
          </a:xfrm>
          <a:prstGeom prst="rect">
            <a:avLst/>
          </a:prstGeom>
          <a:noFill/>
          <a:ln>
            <a:noFill/>
          </a:ln>
        </p:spPr>
        <p:txBody>
          <a:bodyPr spcFirstLastPara="1" wrap="square" lIns="91425" tIns="91425" rIns="91425" bIns="91425" anchor="t" anchorCtr="0">
            <a:normAutofit/>
          </a:bodyPr>
          <a:lstStyle/>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Collective meditation is very important because we can feel calmness, easily improve our meditation, and learn techniques to keep us in balance. </a:t>
            </a:r>
            <a:endParaRPr sz="1600" dirty="0"/>
          </a:p>
          <a:p>
            <a:pPr indent="-330200" algn="just">
              <a:buClr>
                <a:schemeClr val="dk1"/>
              </a:buClr>
              <a:buSzPts val="1600"/>
            </a:pPr>
            <a:r>
              <a:rPr lang="en-US" sz="1600" dirty="0">
                <a:solidFill>
                  <a:schemeClr val="dk1"/>
                </a:solidFill>
              </a:rPr>
              <a:t>To attend Sahaja Yoga collective meditation near your location, you can lookup ‘</a:t>
            </a:r>
            <a:r>
              <a:rPr lang="en-US" sz="1600" dirty="0" err="1">
                <a:solidFill>
                  <a:schemeClr val="dk1"/>
                </a:solidFill>
              </a:rPr>
              <a:t>Sahajayoga</a:t>
            </a:r>
            <a:r>
              <a:rPr lang="en-US" sz="1600" dirty="0">
                <a:solidFill>
                  <a:schemeClr val="dk1"/>
                </a:solidFill>
              </a:rPr>
              <a:t> &lt;city/country&gt; name’ in Google/Meetup. </a:t>
            </a:r>
            <a:endParaRPr lang="en" sz="1600" dirty="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This short introductory booklet gives you more details about Sahaja Yoga and how you can meditate everyday - </a:t>
            </a:r>
            <a:r>
              <a:rPr lang="en" sz="1600" u="sng" dirty="0">
                <a:solidFill>
                  <a:schemeClr val="accent5"/>
                </a:solidFill>
                <a:hlinkClick r:id="rId3"/>
              </a:rPr>
              <a:t>Meditation-at-Home</a:t>
            </a:r>
            <a:r>
              <a:rPr lang="en" sz="1600" u="sng" dirty="0">
                <a:solidFill>
                  <a:schemeClr val="hlink"/>
                </a:solidFill>
                <a:hlinkClick r:id="rId3"/>
              </a:rPr>
              <a:t>-Booklet</a:t>
            </a:r>
            <a:endParaRPr sz="1600" u="sng" dirty="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More information about Sahaja Yoga and center locations around the world can be found here:</a:t>
            </a:r>
            <a:endParaRPr sz="1600" dirty="0">
              <a:solidFill>
                <a:schemeClr val="dk1"/>
              </a:solidFill>
            </a:endParaRPr>
          </a:p>
          <a:p>
            <a:pPr marL="914400" lvl="1" indent="-330200" algn="just" rtl="0">
              <a:lnSpc>
                <a:spcPct val="115000"/>
              </a:lnSpc>
              <a:spcBef>
                <a:spcPts val="0"/>
              </a:spcBef>
              <a:spcAft>
                <a:spcPts val="0"/>
              </a:spcAft>
              <a:buSzPts val="1600"/>
              <a:buChar char="○"/>
            </a:pPr>
            <a:r>
              <a:rPr lang="en" sz="1600" u="sng" dirty="0">
                <a:solidFill>
                  <a:schemeClr val="hlink"/>
                </a:solidFill>
                <a:hlinkClick r:id="rId4"/>
              </a:rPr>
              <a:t>sahajayoga.org</a:t>
            </a:r>
            <a:endParaRPr sz="1600" dirty="0"/>
          </a:p>
          <a:p>
            <a:pPr marL="914400" lvl="1" indent="-330200" algn="just" rtl="0">
              <a:lnSpc>
                <a:spcPct val="115000"/>
              </a:lnSpc>
              <a:spcBef>
                <a:spcPts val="0"/>
              </a:spcBef>
              <a:spcAft>
                <a:spcPts val="0"/>
              </a:spcAft>
              <a:buSzPts val="1600"/>
              <a:buChar char="○"/>
            </a:pPr>
            <a:r>
              <a:rPr lang="en" sz="1600" u="sng" dirty="0">
                <a:solidFill>
                  <a:schemeClr val="hlink"/>
                </a:solidFill>
                <a:hlinkClick r:id="rId5"/>
              </a:rPr>
              <a:t>freemeditation.com</a:t>
            </a:r>
            <a:endParaRPr sz="1600" u="sng" dirty="0">
              <a:solidFill>
                <a:schemeClr val="hlink"/>
              </a:solidFill>
            </a:endParaRPr>
          </a:p>
          <a:p>
            <a:pPr marL="914400" lvl="1" indent="-330200" algn="just" rtl="0">
              <a:lnSpc>
                <a:spcPct val="115000"/>
              </a:lnSpc>
              <a:spcBef>
                <a:spcPts val="0"/>
              </a:spcBef>
              <a:spcAft>
                <a:spcPts val="0"/>
              </a:spcAft>
              <a:buSzPts val="1600"/>
              <a:buChar char="○"/>
            </a:pPr>
            <a:r>
              <a:rPr lang="en" sz="1600" u="sng" dirty="0">
                <a:solidFill>
                  <a:schemeClr val="hlink"/>
                </a:solidFill>
                <a:hlinkClick r:id="rId6"/>
              </a:rPr>
              <a:t>sahajayoga.org.in</a:t>
            </a:r>
            <a:endParaRPr sz="1600" u="sng" dirty="0">
              <a:solidFill>
                <a:schemeClr val="hlink"/>
              </a:solidFill>
            </a:endParaRPr>
          </a:p>
        </p:txBody>
      </p:sp>
      <p:sp>
        <p:nvSpPr>
          <p:cNvPr id="137" name="Google Shape;137;p7"/>
          <p:cNvSpPr txBox="1">
            <a:spLocks noGrp="1"/>
          </p:cNvSpPr>
          <p:nvPr>
            <p:ph type="title"/>
          </p:nvPr>
        </p:nvSpPr>
        <p:spPr>
          <a:xfrm>
            <a:off x="0" y="127325"/>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800"/>
              </a:spcAft>
              <a:buClr>
                <a:schemeClr val="dk1"/>
              </a:buClr>
              <a:buSzPts val="1100"/>
              <a:buFont typeface="Arial"/>
              <a:buNone/>
            </a:pPr>
            <a:r>
              <a:rPr lang="en" sz="3200" b="1" u="sng" dirty="0">
                <a:solidFill>
                  <a:srgbClr val="993F0D"/>
                </a:solidFill>
              </a:rPr>
              <a:t>Collective  meditation &amp; References</a:t>
            </a:r>
            <a:endParaRPr sz="3200" dirty="0"/>
          </a:p>
        </p:txBody>
      </p:sp>
    </p:spTree>
  </p:cSld>
  <p:clrMapOvr>
    <a:masterClrMapping/>
  </p:clrMapOvr>
  <mc:AlternateContent xmlns:mc="http://schemas.openxmlformats.org/markup-compatibility/2006" xmlns:p14="http://schemas.microsoft.com/office/powerpoint/2010/main">
    <mc:Choice Requires="p14">
      <p:transition spd="slow" p14:dur="2000" advTm="31402"/>
    </mc:Choice>
    <mc:Fallback xmlns="">
      <p:transition spd="slow" advTm="314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0" y="2090588"/>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800"/>
              </a:spcAft>
              <a:buClr>
                <a:schemeClr val="dk1"/>
              </a:buClr>
              <a:buSzPts val="1100"/>
              <a:buFont typeface="Arial"/>
              <a:buNone/>
            </a:pPr>
            <a:r>
              <a:rPr lang="en" sz="3200" b="1" u="sng" dirty="0">
                <a:solidFill>
                  <a:srgbClr val="993F0D"/>
                </a:solidFill>
              </a:rPr>
              <a:t>Thank you!</a:t>
            </a:r>
            <a:endParaRPr sz="3200" dirty="0"/>
          </a:p>
        </p:txBody>
      </p:sp>
    </p:spTree>
  </p:cSld>
  <p:clrMapOvr>
    <a:masterClrMapping/>
  </p:clrMapOvr>
  <mc:AlternateContent xmlns:mc="http://schemas.openxmlformats.org/markup-compatibility/2006" xmlns:p14="http://schemas.microsoft.com/office/powerpoint/2010/main">
    <mc:Choice Requires="p14">
      <p:transition spd="slow" p14:dur="2000" advTm="5616"/>
    </mc:Choice>
    <mc:Fallback xmlns="">
      <p:transition spd="slow" advTm="56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200" b="1" u="sng">
                <a:solidFill>
                  <a:srgbClr val="993F0D"/>
                </a:solidFill>
              </a:rPr>
              <a:t>What is Sahaja Yoga?</a:t>
            </a:r>
            <a:endParaRPr sz="3200"/>
          </a:p>
        </p:txBody>
      </p:sp>
      <p:sp>
        <p:nvSpPr>
          <p:cNvPr id="64" name="Google Shape;64;p2"/>
          <p:cNvSpPr txBox="1">
            <a:spLocks noGrp="1"/>
          </p:cNvSpPr>
          <p:nvPr>
            <p:ph type="body" idx="1"/>
          </p:nvPr>
        </p:nvSpPr>
        <p:spPr>
          <a:xfrm>
            <a:off x="26100" y="-1090510"/>
            <a:ext cx="9091800" cy="6377400"/>
          </a:xfrm>
          <a:prstGeom prst="rect">
            <a:avLst/>
          </a:prstGeom>
          <a:noFill/>
          <a:ln>
            <a:noFill/>
          </a:ln>
        </p:spPr>
        <p:txBody>
          <a:bodyPr spcFirstLastPara="1" wrap="square" lIns="91425" tIns="91425" rIns="91425" bIns="91425" anchor="ctr" anchorCtr="0">
            <a:noAutofit/>
          </a:bodyPr>
          <a:lstStyle/>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In the words Sahaja Yoga, ‘Saha’ means ‘with’, ‘Ja’ means ‘born’, and ‘Yoga’ means union or connection with the universal energy or God or Mother Nature. </a:t>
            </a:r>
            <a:endParaRPr sz="1600" dirty="0"/>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Sahaja yoga helps us easily awaken our inner energy called Kundalini to achieve this union and physically feel it as a cool breeze through a process called self-realization. </a:t>
            </a:r>
            <a:endParaRPr sz="1600" dirty="0"/>
          </a:p>
          <a:p>
            <a:pPr indent="-330200" algn="just">
              <a:buClr>
                <a:schemeClr val="dk1"/>
              </a:buClr>
              <a:buSzPts val="1600"/>
            </a:pPr>
            <a:r>
              <a:rPr lang="en-US" sz="1600" dirty="0">
                <a:solidFill>
                  <a:schemeClr val="dk1"/>
                </a:solidFill>
              </a:rPr>
              <a:t>By practicing “Sahaja Yoga” meditation, we can always be joyful, peaceful, and achieve the highest state of human life. </a:t>
            </a:r>
            <a:endParaRPr lang="en" sz="1600" dirty="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It is very simple and anybody can feel this experience. </a:t>
            </a:r>
          </a:p>
          <a:p>
            <a:pPr indent="-330200" algn="just">
              <a:buClr>
                <a:schemeClr val="dk1"/>
              </a:buClr>
              <a:buSzPts val="1600"/>
            </a:pPr>
            <a:r>
              <a:rPr lang="en" sz="1600" dirty="0">
                <a:solidFill>
                  <a:schemeClr val="dk1"/>
                </a:solidFill>
              </a:rPr>
              <a:t>Sahaja yoga is always free and is practiced in several countries around the world. </a:t>
            </a:r>
            <a:endParaRPr sz="1600" dirty="0"/>
          </a:p>
          <a:p>
            <a:pPr marL="457200" lvl="0" indent="-330200" algn="just" rtl="0">
              <a:lnSpc>
                <a:spcPct val="115000"/>
              </a:lnSpc>
              <a:spcBef>
                <a:spcPts val="0"/>
              </a:spcBef>
              <a:spcAft>
                <a:spcPts val="0"/>
              </a:spcAft>
              <a:buClr>
                <a:schemeClr val="dk1"/>
              </a:buClr>
              <a:buSzPts val="1600"/>
              <a:buChar char="●"/>
            </a:pPr>
            <a:r>
              <a:rPr lang="en" sz="1600" dirty="0">
                <a:solidFill>
                  <a:schemeClr val="dk1"/>
                </a:solidFill>
              </a:rPr>
              <a:t>Shri Mataji Nirmala Devi is the founder of “Sahaja Yoga” meditation and has given this gift to humanity. </a:t>
            </a:r>
            <a:endParaRPr sz="1600" dirty="0">
              <a:solidFill>
                <a:schemeClr val="dk1"/>
              </a:solidFill>
            </a:endParaRPr>
          </a:p>
        </p:txBody>
      </p:sp>
      <p:sp>
        <p:nvSpPr>
          <p:cNvPr id="65" name="Google Shape;65;p2"/>
          <p:cNvSpPr txBox="1"/>
          <p:nvPr/>
        </p:nvSpPr>
        <p:spPr>
          <a:xfrm>
            <a:off x="0" y="4723600"/>
            <a:ext cx="9144000" cy="42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200" b="0" i="0" u="none" strike="noStrike" cap="none" dirty="0">
                <a:solidFill>
                  <a:schemeClr val="dk1"/>
                </a:solidFill>
                <a:latin typeface="Arial"/>
                <a:ea typeface="Arial"/>
                <a:cs typeface="Arial"/>
                <a:sym typeface="Arial"/>
              </a:rPr>
              <a:t>Shri Mataji Nirmala Devi - The founder of Sahaja Yoga meditation</a:t>
            </a:r>
            <a:endParaRPr sz="1200" b="0" i="0" u="none" strike="noStrike" cap="none" dirty="0">
              <a:solidFill>
                <a:schemeClr val="dk2"/>
              </a:solidFill>
              <a:latin typeface="Arial"/>
              <a:ea typeface="Arial"/>
              <a:cs typeface="Arial"/>
              <a:sym typeface="Arial"/>
            </a:endParaRPr>
          </a:p>
        </p:txBody>
      </p:sp>
      <p:pic>
        <p:nvPicPr>
          <p:cNvPr id="66" name="Google Shape;66;p2" descr="Centenary Celebrations for the Founder of Sahaja Yoga: Her ..."/>
          <p:cNvPicPr preferRelativeResize="0"/>
          <p:nvPr/>
        </p:nvPicPr>
        <p:blipFill rotWithShape="1">
          <a:blip r:embed="rId3">
            <a:alphaModFix/>
          </a:blip>
          <a:srcRect l="15590" r="17790"/>
          <a:stretch/>
        </p:blipFill>
        <p:spPr>
          <a:xfrm>
            <a:off x="3803905" y="3297378"/>
            <a:ext cx="1462601" cy="14630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38580"/>
    </mc:Choice>
    <mc:Fallback xmlns="">
      <p:transition spd="slow" advTm="38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2BC81"/>
            </a:gs>
          </a:gsLst>
          <a:path path="circle">
            <a:fillToRect l="50000" t="50000" r="50000" b="50000"/>
          </a:path>
        </a:gradFill>
        <a:effectLst/>
      </p:bgPr>
    </p:bg>
    <p:spTree>
      <p:nvGrpSpPr>
        <p:cNvPr id="1" name="Shape 70">
          <a:extLst>
            <a:ext uri="{FF2B5EF4-FFF2-40B4-BE49-F238E27FC236}">
              <a16:creationId xmlns:a16="http://schemas.microsoft.com/office/drawing/2014/main" id="{17CB7D86-ACF1-6B6C-483A-9145D7BF9881}"/>
            </a:ext>
          </a:extLst>
        </p:cNvPr>
        <p:cNvGrpSpPr/>
        <p:nvPr/>
      </p:nvGrpSpPr>
      <p:grpSpPr>
        <a:xfrm>
          <a:off x="0" y="0"/>
          <a:ext cx="0" cy="0"/>
          <a:chOff x="0" y="0"/>
          <a:chExt cx="0" cy="0"/>
        </a:xfrm>
      </p:grpSpPr>
      <p:sp>
        <p:nvSpPr>
          <p:cNvPr id="71" name="Google Shape;71;p20">
            <a:extLst>
              <a:ext uri="{FF2B5EF4-FFF2-40B4-BE49-F238E27FC236}">
                <a16:creationId xmlns:a16="http://schemas.microsoft.com/office/drawing/2014/main" id="{E7FDC088-14C9-2A3E-ED06-87CD44374820}"/>
              </a:ext>
            </a:extLst>
          </p:cNvPr>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Chakras and Channels</a:t>
            </a:r>
            <a:endParaRPr b="1" u="sng"/>
          </a:p>
          <a:p>
            <a:pPr marL="0" lvl="0" indent="0" algn="l" rtl="0">
              <a:lnSpc>
                <a:spcPct val="100000"/>
              </a:lnSpc>
              <a:spcBef>
                <a:spcPts val="0"/>
              </a:spcBef>
              <a:spcAft>
                <a:spcPts val="0"/>
              </a:spcAft>
              <a:buSzPct val="111111"/>
              <a:buNone/>
            </a:pPr>
            <a:endParaRPr/>
          </a:p>
        </p:txBody>
      </p:sp>
      <p:sp>
        <p:nvSpPr>
          <p:cNvPr id="72" name="Google Shape;72;p20">
            <a:extLst>
              <a:ext uri="{FF2B5EF4-FFF2-40B4-BE49-F238E27FC236}">
                <a16:creationId xmlns:a16="http://schemas.microsoft.com/office/drawing/2014/main" id="{77D62D0C-E59A-36BE-2621-4D4397BA4611}"/>
              </a:ext>
            </a:extLst>
          </p:cNvPr>
          <p:cNvSpPr txBox="1">
            <a:spLocks noGrp="1"/>
          </p:cNvSpPr>
          <p:nvPr>
            <p:ph type="body" idx="1"/>
          </p:nvPr>
        </p:nvSpPr>
        <p:spPr>
          <a:xfrm>
            <a:off x="219457" y="621899"/>
            <a:ext cx="4471814" cy="444308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b="1" u="sng" dirty="0">
                <a:solidFill>
                  <a:schemeClr val="dk1"/>
                </a:solidFill>
              </a:rPr>
              <a:t>Chakras:</a:t>
            </a:r>
            <a:r>
              <a:rPr lang="en" sz="1600" b="1" dirty="0">
                <a:solidFill>
                  <a:schemeClr val="dk1"/>
                </a:solidFill>
              </a:rPr>
              <a:t>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Chakras are like energy centers located near different parts of our spinal cord, and control our physical and mental states.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There are seven chakras in our body:</a:t>
            </a:r>
            <a:endParaRPr dirty="0"/>
          </a:p>
          <a:p>
            <a:pPr marL="742950" lvl="1" indent="-285750" algn="l" rtl="0">
              <a:lnSpc>
                <a:spcPct val="115000"/>
              </a:lnSpc>
              <a:spcBef>
                <a:spcPts val="0"/>
              </a:spcBef>
              <a:spcAft>
                <a:spcPts val="0"/>
              </a:spcAft>
              <a:buClr>
                <a:schemeClr val="dk1"/>
              </a:buClr>
              <a:buSzPts val="1400"/>
              <a:buChar char="○"/>
            </a:pPr>
            <a:r>
              <a:rPr lang="en" sz="1600" dirty="0">
                <a:solidFill>
                  <a:schemeClr val="dk1"/>
                </a:solidFill>
              </a:rPr>
              <a:t>Moladhara, Swadhistana, Nabhi (Void), Anahata, Vishuddhi, Agnya, and Sahastrara.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Each chakra helps maintain different emotional and mental qualities. It also takes care of physical organs around it.</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When our chakras are in balance, we will be healthy physically and mentally.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Sahaja Yoga guides us on how to take care of our seven chakras. </a:t>
            </a:r>
            <a:endParaRPr dirty="0"/>
          </a:p>
          <a:p>
            <a:pPr marL="285750" lvl="0" indent="-171450" algn="l" rtl="0">
              <a:lnSpc>
                <a:spcPct val="115000"/>
              </a:lnSpc>
              <a:spcBef>
                <a:spcPts val="0"/>
              </a:spcBef>
              <a:spcAft>
                <a:spcPts val="0"/>
              </a:spcAft>
              <a:buClr>
                <a:schemeClr val="dk1"/>
              </a:buClr>
              <a:buSzPts val="1800"/>
              <a:buNone/>
            </a:pPr>
            <a:endParaRPr sz="1600" dirty="0"/>
          </a:p>
        </p:txBody>
      </p:sp>
      <p:pic>
        <p:nvPicPr>
          <p:cNvPr id="2" name="Picture 1">
            <a:extLst>
              <a:ext uri="{FF2B5EF4-FFF2-40B4-BE49-F238E27FC236}">
                <a16:creationId xmlns:a16="http://schemas.microsoft.com/office/drawing/2014/main" id="{8B78CD80-001D-8B7C-DBCC-641E11BD991C}"/>
              </a:ext>
            </a:extLst>
          </p:cNvPr>
          <p:cNvPicPr>
            <a:picLocks noChangeAspect="1"/>
          </p:cNvPicPr>
          <p:nvPr/>
        </p:nvPicPr>
        <p:blipFill>
          <a:blip r:embed="rId3"/>
          <a:stretch>
            <a:fillRect/>
          </a:stretch>
        </p:blipFill>
        <p:spPr>
          <a:xfrm>
            <a:off x="4626864" y="1252728"/>
            <a:ext cx="4443984" cy="2926080"/>
          </a:xfrm>
          <a:prstGeom prst="rect">
            <a:avLst/>
          </a:prstGeom>
        </p:spPr>
      </p:pic>
    </p:spTree>
    <p:extLst>
      <p:ext uri="{BB962C8B-B14F-4D97-AF65-F5344CB8AC3E}">
        <p14:creationId xmlns:p14="http://schemas.microsoft.com/office/powerpoint/2010/main" val="2941800613"/>
      </p:ext>
    </p:extLst>
  </p:cSld>
  <p:clrMapOvr>
    <a:masterClrMapping/>
  </p:clrMapOvr>
  <mc:AlternateContent xmlns:mc="http://schemas.openxmlformats.org/markup-compatibility/2006" xmlns:p14="http://schemas.microsoft.com/office/powerpoint/2010/main">
    <mc:Choice Requires="p14">
      <p:transition spd="slow" p14:dur="2000" advTm="33862"/>
    </mc:Choice>
    <mc:Fallback xmlns="">
      <p:transition spd="slow" advTm="33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08BDB855-C3C6-BFAC-92D8-53DDC3649223}"/>
            </a:ext>
          </a:extLst>
        </p:cNvPr>
        <p:cNvGrpSpPr/>
        <p:nvPr/>
      </p:nvGrpSpPr>
      <p:grpSpPr>
        <a:xfrm>
          <a:off x="0" y="0"/>
          <a:ext cx="0" cy="0"/>
          <a:chOff x="0" y="0"/>
          <a:chExt cx="0" cy="0"/>
        </a:xfrm>
      </p:grpSpPr>
      <p:sp>
        <p:nvSpPr>
          <p:cNvPr id="71" name="Google Shape;71;p20">
            <a:extLst>
              <a:ext uri="{FF2B5EF4-FFF2-40B4-BE49-F238E27FC236}">
                <a16:creationId xmlns:a16="http://schemas.microsoft.com/office/drawing/2014/main" id="{98A07EFA-3C8F-293E-B093-93A701CB409B}"/>
              </a:ext>
            </a:extLst>
          </p:cNvPr>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Chakras and Channels</a:t>
            </a:r>
            <a:endParaRPr b="1" u="sng"/>
          </a:p>
          <a:p>
            <a:pPr marL="0" lvl="0" indent="0" algn="l" rtl="0">
              <a:lnSpc>
                <a:spcPct val="100000"/>
              </a:lnSpc>
              <a:spcBef>
                <a:spcPts val="0"/>
              </a:spcBef>
              <a:spcAft>
                <a:spcPts val="0"/>
              </a:spcAft>
              <a:buSzPct val="111111"/>
              <a:buNone/>
            </a:pPr>
            <a:endParaRPr/>
          </a:p>
        </p:txBody>
      </p:sp>
      <p:sp>
        <p:nvSpPr>
          <p:cNvPr id="72" name="Google Shape;72;p20">
            <a:extLst>
              <a:ext uri="{FF2B5EF4-FFF2-40B4-BE49-F238E27FC236}">
                <a16:creationId xmlns:a16="http://schemas.microsoft.com/office/drawing/2014/main" id="{2B110E41-6FE3-09B8-E2E0-5B359667D104}"/>
              </a:ext>
            </a:extLst>
          </p:cNvPr>
          <p:cNvSpPr txBox="1">
            <a:spLocks noGrp="1"/>
          </p:cNvSpPr>
          <p:nvPr>
            <p:ph type="body" idx="1"/>
          </p:nvPr>
        </p:nvSpPr>
        <p:spPr>
          <a:xfrm>
            <a:off x="219457" y="621899"/>
            <a:ext cx="4471814" cy="4443081"/>
          </a:xfrm>
          <a:prstGeom prst="rect">
            <a:avLst/>
          </a:prstGeom>
          <a:noFill/>
          <a:ln>
            <a:noFill/>
          </a:ln>
        </p:spPr>
        <p:txBody>
          <a:bodyPr spcFirstLastPara="1" wrap="square" lIns="91425" tIns="91425" rIns="91425" bIns="91425" anchor="t" anchorCtr="0">
            <a:noAutofit/>
          </a:bodyPr>
          <a:lstStyle/>
          <a:p>
            <a:pPr marL="0" lvl="0" indent="0">
              <a:buNone/>
            </a:pPr>
            <a:r>
              <a:rPr lang="en" sz="1600" b="1" u="sng" dirty="0">
                <a:solidFill>
                  <a:schemeClr val="dk1"/>
                </a:solidFill>
              </a:rPr>
              <a:t>Channels:</a:t>
            </a:r>
            <a:r>
              <a:rPr lang="en" sz="1600" b="1" dirty="0">
                <a:solidFill>
                  <a:schemeClr val="dk1"/>
                </a:solidFill>
              </a:rPr>
              <a:t> </a:t>
            </a:r>
            <a:endParaRPr dirty="0"/>
          </a:p>
          <a:p>
            <a:pPr marL="285750" lvl="0" indent="-285750">
              <a:buClr>
                <a:schemeClr val="dk1"/>
              </a:buClr>
            </a:pPr>
            <a:r>
              <a:rPr lang="en-US" sz="1600" dirty="0">
                <a:solidFill>
                  <a:schemeClr val="dk1"/>
                </a:solidFill>
              </a:rPr>
              <a:t>There are 3 Channels within us which control our past, present and future activities.    </a:t>
            </a:r>
            <a:endParaRPr lang="en-US" dirty="0"/>
          </a:p>
          <a:p>
            <a:pPr marL="742950" lvl="1" indent="-285750">
              <a:buClr>
                <a:schemeClr val="dk1"/>
              </a:buClr>
            </a:pPr>
            <a:r>
              <a:rPr lang="en-US" sz="1600" dirty="0">
                <a:solidFill>
                  <a:schemeClr val="dk1"/>
                </a:solidFill>
              </a:rPr>
              <a:t>Left channel or Moon channel (Past) – takes care of our desires, emotions and feelings (shown in blue)  </a:t>
            </a:r>
            <a:endParaRPr lang="en-US" dirty="0"/>
          </a:p>
          <a:p>
            <a:pPr marL="742950" lvl="1" indent="-285750">
              <a:buClr>
                <a:schemeClr val="dk1"/>
              </a:buClr>
            </a:pPr>
            <a:r>
              <a:rPr lang="en-US" sz="1600" dirty="0">
                <a:solidFill>
                  <a:schemeClr val="dk1"/>
                </a:solidFill>
              </a:rPr>
              <a:t>Right channel or Sun channel (Future) – takes care of our planning, physical and mental activities (shown in yellow)</a:t>
            </a:r>
            <a:endParaRPr lang="en-US" dirty="0"/>
          </a:p>
          <a:p>
            <a:pPr marL="742950" lvl="1" indent="-285750">
              <a:buClr>
                <a:schemeClr val="dk1"/>
              </a:buClr>
            </a:pPr>
            <a:r>
              <a:rPr lang="en-US" sz="1600" dirty="0">
                <a:solidFill>
                  <a:schemeClr val="dk1"/>
                </a:solidFill>
              </a:rPr>
              <a:t>Central Channel (Present) – takes care of our spiritual growth and maintaining balance (shown in white)</a:t>
            </a:r>
            <a:endParaRPr lang="en-US" sz="1600" dirty="0"/>
          </a:p>
          <a:p>
            <a:pPr marL="285750" lvl="0" indent="-171450" algn="l" rtl="0">
              <a:lnSpc>
                <a:spcPct val="115000"/>
              </a:lnSpc>
              <a:spcBef>
                <a:spcPts val="0"/>
              </a:spcBef>
              <a:spcAft>
                <a:spcPts val="0"/>
              </a:spcAft>
              <a:buClr>
                <a:schemeClr val="dk1"/>
              </a:buClr>
              <a:buSzPts val="1800"/>
              <a:buNone/>
            </a:pPr>
            <a:endParaRPr sz="1600" dirty="0"/>
          </a:p>
        </p:txBody>
      </p:sp>
      <p:pic>
        <p:nvPicPr>
          <p:cNvPr id="3" name="Picture 2">
            <a:extLst>
              <a:ext uri="{FF2B5EF4-FFF2-40B4-BE49-F238E27FC236}">
                <a16:creationId xmlns:a16="http://schemas.microsoft.com/office/drawing/2014/main" id="{13887B89-648D-819A-C9B2-6F6EA6FF69F4}"/>
              </a:ext>
            </a:extLst>
          </p:cNvPr>
          <p:cNvPicPr>
            <a:picLocks noChangeAspect="1"/>
          </p:cNvPicPr>
          <p:nvPr/>
        </p:nvPicPr>
        <p:blipFill>
          <a:blip r:embed="rId3"/>
          <a:stretch>
            <a:fillRect/>
          </a:stretch>
        </p:blipFill>
        <p:spPr>
          <a:xfrm>
            <a:off x="4626864" y="1252728"/>
            <a:ext cx="4443984" cy="2926080"/>
          </a:xfrm>
          <a:prstGeom prst="rect">
            <a:avLst/>
          </a:prstGeom>
        </p:spPr>
      </p:pic>
    </p:spTree>
    <p:extLst>
      <p:ext uri="{BB962C8B-B14F-4D97-AF65-F5344CB8AC3E}">
        <p14:creationId xmlns:p14="http://schemas.microsoft.com/office/powerpoint/2010/main" val="1281213865"/>
      </p:ext>
    </p:extLst>
  </p:cSld>
  <p:clrMapOvr>
    <a:masterClrMapping/>
  </p:clrMapOvr>
  <mc:AlternateContent xmlns:mc="http://schemas.openxmlformats.org/markup-compatibility/2006" xmlns:p14="http://schemas.microsoft.com/office/powerpoint/2010/main">
    <mc:Choice Requires="p14">
      <p:transition spd="slow" p14:dur="2000" advTm="33862"/>
    </mc:Choice>
    <mc:Fallback xmlns="">
      <p:transition spd="slow" advTm="338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0" y="0"/>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Self-Realization </a:t>
            </a:r>
            <a:endParaRPr/>
          </a:p>
        </p:txBody>
      </p:sp>
      <p:sp>
        <p:nvSpPr>
          <p:cNvPr id="86" name="Google Shape;86;p22"/>
          <p:cNvSpPr txBox="1">
            <a:spLocks noGrp="1"/>
          </p:cNvSpPr>
          <p:nvPr>
            <p:ph type="body" idx="1"/>
          </p:nvPr>
        </p:nvSpPr>
        <p:spPr>
          <a:xfrm>
            <a:off x="219456" y="613716"/>
            <a:ext cx="5338707" cy="314457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b="1" u="sng" dirty="0">
                <a:solidFill>
                  <a:schemeClr val="dk1"/>
                </a:solidFill>
              </a:rPr>
              <a:t>Kundalini energy:</a:t>
            </a:r>
            <a:endParaRPr sz="1600" b="1" u="sng" dirty="0">
              <a:solidFill>
                <a:schemeClr val="dk1"/>
              </a:solidFill>
            </a:endParaRPr>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Kundalini energy is a motherly energy inside us. </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It is at the bottom of the spinal cord in a triangular bone called sacrum bone.</a:t>
            </a:r>
            <a:endParaRPr dirty="0"/>
          </a:p>
          <a:p>
            <a:pPr marL="285750" lvl="0" indent="-285750" algn="l" rtl="0">
              <a:lnSpc>
                <a:spcPct val="115000"/>
              </a:lnSpc>
              <a:spcBef>
                <a:spcPts val="0"/>
              </a:spcBef>
              <a:spcAft>
                <a:spcPts val="0"/>
              </a:spcAft>
              <a:buClr>
                <a:schemeClr val="dk1"/>
              </a:buClr>
              <a:buSzPts val="1800"/>
              <a:buChar char="●"/>
            </a:pPr>
            <a:r>
              <a:rPr lang="en" sz="1600" dirty="0">
                <a:solidFill>
                  <a:schemeClr val="dk1"/>
                </a:solidFill>
              </a:rPr>
              <a:t>It stays in a dormant state.</a:t>
            </a:r>
            <a:endParaRPr dirty="0"/>
          </a:p>
        </p:txBody>
      </p:sp>
      <p:sp>
        <p:nvSpPr>
          <p:cNvPr id="88" name="Google Shape;88;p22"/>
          <p:cNvSpPr txBox="1"/>
          <p:nvPr/>
        </p:nvSpPr>
        <p:spPr>
          <a:xfrm>
            <a:off x="219456" y="2425301"/>
            <a:ext cx="5368851" cy="308998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 sz="1600" b="1" i="0" u="sng" strike="noStrike" cap="none" dirty="0">
                <a:solidFill>
                  <a:schemeClr val="dk1"/>
                </a:solidFill>
                <a:latin typeface="Arial"/>
                <a:ea typeface="Arial"/>
                <a:cs typeface="Arial"/>
                <a:sym typeface="Arial"/>
              </a:rPr>
              <a:t>Self-Realization:</a:t>
            </a:r>
            <a:endParaRPr sz="1600" b="1" i="0" u="none" strike="noStrike" cap="none" dirty="0">
              <a:solidFill>
                <a:schemeClr val="dk1"/>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800"/>
              <a:buFont typeface="Arial"/>
              <a:buChar char="●"/>
            </a:pPr>
            <a:r>
              <a:rPr lang="en" sz="1600" b="0" i="0" u="none" strike="noStrike" cap="none" dirty="0">
                <a:solidFill>
                  <a:schemeClr val="dk1"/>
                </a:solidFill>
                <a:latin typeface="Arial"/>
                <a:ea typeface="Arial"/>
                <a:cs typeface="Arial"/>
                <a:sym typeface="Arial"/>
              </a:rPr>
              <a:t>When our Kundalini energy rises and passes through all the chakras, it reaches the chakra on top of our head</a:t>
            </a:r>
            <a:r>
              <a:rPr lang="en" sz="1600" dirty="0">
                <a:solidFill>
                  <a:schemeClr val="dk1"/>
                </a:solidFill>
              </a:rPr>
              <a:t> </a:t>
            </a:r>
            <a:r>
              <a:rPr lang="en" sz="1600" b="0" i="0" u="none" strike="noStrike" cap="none" dirty="0">
                <a:solidFill>
                  <a:schemeClr val="dk1"/>
                </a:solidFill>
                <a:latin typeface="Arial"/>
                <a:ea typeface="Arial"/>
                <a:cs typeface="Arial"/>
                <a:sym typeface="Arial"/>
              </a:rPr>
              <a:t>and gets connected to the divine energy around us. This is called Self-Realization.</a:t>
            </a:r>
            <a:endParaRPr sz="1400" b="0" i="0" u="none" strike="noStrike" cap="none" dirty="0">
              <a:solidFill>
                <a:srgbClr val="000000"/>
              </a:solidFill>
              <a:latin typeface="Arial"/>
              <a:ea typeface="Arial"/>
              <a:cs typeface="Arial"/>
              <a:sym typeface="Arial"/>
            </a:endParaRPr>
          </a:p>
          <a:p>
            <a:pPr marL="285750" marR="0" lvl="0" indent="-285750" algn="l" rtl="0">
              <a:lnSpc>
                <a:spcPct val="115000"/>
              </a:lnSpc>
              <a:spcBef>
                <a:spcPts val="0"/>
              </a:spcBef>
              <a:spcAft>
                <a:spcPts val="0"/>
              </a:spcAft>
              <a:buClr>
                <a:schemeClr val="dk1"/>
              </a:buClr>
              <a:buSzPts val="1800"/>
              <a:buFont typeface="Arial"/>
              <a:buChar char="●"/>
            </a:pPr>
            <a:r>
              <a:rPr lang="en" sz="1600" b="0" i="0" u="none" strike="noStrike" cap="none" dirty="0">
                <a:solidFill>
                  <a:schemeClr val="dk1"/>
                </a:solidFill>
                <a:latin typeface="Arial"/>
                <a:ea typeface="Arial"/>
                <a:cs typeface="Arial"/>
                <a:sym typeface="Arial"/>
              </a:rPr>
              <a:t>We can feel this in our hands, and on top of our head as a cool breeze. </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CF8EDC5-1D38-A637-9DD8-1707819D0EB1}"/>
              </a:ext>
            </a:extLst>
          </p:cNvPr>
          <p:cNvPicPr>
            <a:picLocks noChangeAspect="1"/>
          </p:cNvPicPr>
          <p:nvPr/>
        </p:nvPicPr>
        <p:blipFill>
          <a:blip r:embed="rId3"/>
          <a:srcRect l="29318" r="30465" b="30123"/>
          <a:stretch>
            <a:fillRect/>
          </a:stretch>
        </p:blipFill>
        <p:spPr>
          <a:xfrm>
            <a:off x="5486396" y="813816"/>
            <a:ext cx="3572776" cy="40873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216"/>
    </mc:Choice>
    <mc:Fallback xmlns="">
      <p:transition spd="slow" advTm="25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title"/>
          </p:nvPr>
        </p:nvSpPr>
        <p:spPr>
          <a:xfrm>
            <a:off x="0" y="2503"/>
            <a:ext cx="9144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6419"/>
              <a:buNone/>
            </a:pPr>
            <a:r>
              <a:rPr lang="en" sz="3600" b="1" u="sng">
                <a:solidFill>
                  <a:srgbClr val="993F0D"/>
                </a:solidFill>
              </a:rPr>
              <a:t>Benefits </a:t>
            </a:r>
            <a:endParaRPr u="sng"/>
          </a:p>
        </p:txBody>
      </p:sp>
      <p:sp>
        <p:nvSpPr>
          <p:cNvPr id="94" name="Google Shape;94;p4"/>
          <p:cNvSpPr txBox="1">
            <a:spLocks noGrp="1"/>
          </p:cNvSpPr>
          <p:nvPr>
            <p:ph type="body" idx="1"/>
          </p:nvPr>
        </p:nvSpPr>
        <p:spPr>
          <a:xfrm>
            <a:off x="508001" y="-64660"/>
            <a:ext cx="8280400" cy="4413501"/>
          </a:xfrm>
          <a:prstGeom prst="rect">
            <a:avLst/>
          </a:prstGeom>
          <a:noFill/>
          <a:ln>
            <a:noFill/>
          </a:ln>
        </p:spPr>
        <p:txBody>
          <a:bodyPr spcFirstLastPara="1" wrap="square" lIns="91425" tIns="914400" rIns="91425" bIns="91425" anchor="ctr" anchorCtr="0">
            <a:spAutoFit/>
          </a:bodyPr>
          <a:lstStyle/>
          <a:p>
            <a:pPr marL="0" indent="0">
              <a:buClr>
                <a:srgbClr val="000000"/>
              </a:buClr>
              <a:buNone/>
            </a:pPr>
            <a:r>
              <a:rPr lang="en" sz="1600" dirty="0">
                <a:solidFill>
                  <a:schemeClr val="dk1"/>
                </a:solidFill>
              </a:rPr>
              <a:t>When we practice Sahaja Yoga meditation everyday morning and evening (around 5 to 10 minutes), and meditate in a group (called as collective meditation) at least once a week, it helps us in many ways:</a:t>
            </a:r>
          </a:p>
          <a:p>
            <a:pPr marL="285750" lvl="0" indent="-285750">
              <a:buClr>
                <a:srgbClr val="000000"/>
              </a:buClr>
            </a:pPr>
            <a:r>
              <a:rPr lang="en" sz="1600" dirty="0">
                <a:solidFill>
                  <a:schemeClr val="dk1"/>
                </a:solidFill>
              </a:rPr>
              <a:t>The main benefit is that we will be always connected to God, or the Universal energy.</a:t>
            </a:r>
          </a:p>
          <a:p>
            <a:pPr marL="285750" lvl="0" indent="-285750">
              <a:buClr>
                <a:srgbClr val="000000"/>
              </a:buClr>
            </a:pPr>
            <a:r>
              <a:rPr lang="en" sz="1600" dirty="0">
                <a:solidFill>
                  <a:schemeClr val="dk1"/>
                </a:solidFill>
              </a:rPr>
              <a:t>It cures physical, mental, and emotional problems. </a:t>
            </a:r>
          </a:p>
          <a:p>
            <a:pPr marL="285750" lvl="0" indent="-285750">
              <a:buClr>
                <a:srgbClr val="000000"/>
              </a:buClr>
            </a:pPr>
            <a:r>
              <a:rPr lang="en" sz="1600" dirty="0">
                <a:solidFill>
                  <a:schemeClr val="dk1"/>
                </a:solidFill>
              </a:rPr>
              <a:t>It makes us peaceful and always keeps us in balance. </a:t>
            </a:r>
          </a:p>
          <a:p>
            <a:pPr marL="285750" lvl="0" indent="-285750">
              <a:buClr>
                <a:srgbClr val="000000"/>
              </a:buClr>
            </a:pPr>
            <a:r>
              <a:rPr lang="en" sz="1600" dirty="0">
                <a:solidFill>
                  <a:schemeClr val="dk1"/>
                </a:solidFill>
              </a:rPr>
              <a:t>It balances our chakras which improve the qualities associated with those chakras within us. For example, when the swadhisthana (2nd chakra) gets balanced, our creativity improves (and reflects in various forms such as singing, dancing, painting, etc.). </a:t>
            </a:r>
          </a:p>
          <a:p>
            <a:pPr marL="285750" indent="-285750">
              <a:buClr>
                <a:srgbClr val="000000"/>
              </a:buClr>
            </a:pPr>
            <a:r>
              <a:rPr lang="en" sz="1600" dirty="0">
                <a:solidFill>
                  <a:schemeClr val="dk1"/>
                </a:solidFill>
              </a:rPr>
              <a:t>It gives us good health and happiness, </a:t>
            </a:r>
            <a:r>
              <a:rPr lang="en-US" sz="1600" dirty="0">
                <a:solidFill>
                  <a:schemeClr val="dk1"/>
                </a:solidFill>
              </a:rPr>
              <a:t>and makes us free from stress and tensions.</a:t>
            </a:r>
            <a:endParaRPr lang="en" sz="1600" dirty="0">
              <a:solidFill>
                <a:schemeClr val="dk1"/>
              </a:solidFill>
            </a:endParaRPr>
          </a:p>
          <a:p>
            <a:pPr marL="285750" lvl="0" indent="-285750">
              <a:buClr>
                <a:srgbClr val="000000"/>
              </a:buClr>
            </a:pPr>
            <a:r>
              <a:rPr lang="en" sz="1600" dirty="0">
                <a:solidFill>
                  <a:schemeClr val="dk1"/>
                </a:solidFill>
              </a:rPr>
              <a:t>It teaches us to help each other and enjoy as a group.</a:t>
            </a:r>
          </a:p>
        </p:txBody>
      </p:sp>
    </p:spTree>
  </p:cSld>
  <p:clrMapOvr>
    <a:masterClrMapping/>
  </p:clrMapOvr>
  <mc:AlternateContent xmlns:mc="http://schemas.openxmlformats.org/markup-compatibility/2006" xmlns:p14="http://schemas.microsoft.com/office/powerpoint/2010/main">
    <mc:Choice Requires="p14">
      <p:transition spd="slow" p14:dur="2000" advTm="32586"/>
    </mc:Choice>
    <mc:Fallback xmlns="">
      <p:transition spd="slow" advTm="325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0" y="0"/>
            <a:ext cx="9144000" cy="5760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3200" b="1" u="sng" dirty="0">
                <a:solidFill>
                  <a:srgbClr val="993F0D"/>
                </a:solidFill>
              </a:rPr>
              <a:t>Primordial Masters</a:t>
            </a:r>
            <a:endParaRPr sz="3200" b="1" u="sng" dirty="0">
              <a:solidFill>
                <a:srgbClr val="980000"/>
              </a:solidFill>
            </a:endParaRPr>
          </a:p>
        </p:txBody>
      </p:sp>
      <p:sp>
        <p:nvSpPr>
          <p:cNvPr id="130" name="Google Shape;130;p25"/>
          <p:cNvSpPr txBox="1">
            <a:spLocks noGrp="1"/>
          </p:cNvSpPr>
          <p:nvPr>
            <p:ph type="subTitle" idx="1"/>
          </p:nvPr>
        </p:nvSpPr>
        <p:spPr>
          <a:xfrm>
            <a:off x="0" y="643068"/>
            <a:ext cx="9144000" cy="4059600"/>
          </a:xfrm>
          <a:prstGeom prst="rect">
            <a:avLst/>
          </a:prstGeom>
          <a:noFill/>
          <a:ln>
            <a:noFill/>
          </a:ln>
        </p:spPr>
        <p:txBody>
          <a:bodyPr spcFirstLastPara="1" wrap="square" lIns="91425" tIns="91425" rIns="91425" bIns="91425" anchor="t" anchorCtr="0">
            <a:normAutofit/>
          </a:bodyPr>
          <a:lstStyle/>
          <a:p>
            <a:pPr marL="127000" lvl="0" indent="0" algn="l" rtl="0">
              <a:lnSpc>
                <a:spcPct val="100000"/>
              </a:lnSpc>
              <a:spcBef>
                <a:spcPts val="0"/>
              </a:spcBef>
              <a:spcAft>
                <a:spcPts val="0"/>
              </a:spcAft>
              <a:buClr>
                <a:schemeClr val="dk1"/>
              </a:buClr>
              <a:buSzPts val="1600"/>
              <a:buNone/>
            </a:pP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Primordial masters (or Adi Gurus) are born at different times and taught us the principles to lead a dharmic life.</a:t>
            </a:r>
            <a:endParaRPr sz="1600" dirty="0"/>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They also described about the experience and importance of self-realization</a:t>
            </a:r>
            <a:endParaRPr sz="1600" dirty="0"/>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Below are the 10 primordial masters, as described by Shri Mataji:</a:t>
            </a:r>
            <a:endParaRPr sz="1600" dirty="0"/>
          </a:p>
        </p:txBody>
      </p:sp>
      <p:graphicFrame>
        <p:nvGraphicFramePr>
          <p:cNvPr id="131" name="Google Shape;131;p25"/>
          <p:cNvGraphicFramePr/>
          <p:nvPr>
            <p:extLst>
              <p:ext uri="{D42A27DB-BD31-4B8C-83A1-F6EECF244321}">
                <p14:modId xmlns:p14="http://schemas.microsoft.com/office/powerpoint/2010/main" val="1326254748"/>
              </p:ext>
            </p:extLst>
          </p:nvPr>
        </p:nvGraphicFramePr>
        <p:xfrm>
          <a:off x="432077" y="2191259"/>
          <a:ext cx="8711925" cy="1718750"/>
        </p:xfrm>
        <a:graphic>
          <a:graphicData uri="http://schemas.openxmlformats.org/drawingml/2006/table">
            <a:tbl>
              <a:tblPr>
                <a:noFill/>
                <a:tableStyleId>{40DB6A64-72A6-4892-AE1A-4E3F5665B4F0}</a:tableStyleId>
              </a:tblPr>
              <a:tblGrid>
                <a:gridCol w="4285225">
                  <a:extLst>
                    <a:ext uri="{9D8B030D-6E8A-4147-A177-3AD203B41FA5}">
                      <a16:colId xmlns:a16="http://schemas.microsoft.com/office/drawing/2014/main" val="20000"/>
                    </a:ext>
                  </a:extLst>
                </a:gridCol>
                <a:gridCol w="4426700">
                  <a:extLst>
                    <a:ext uri="{9D8B030D-6E8A-4147-A177-3AD203B41FA5}">
                      <a16:colId xmlns:a16="http://schemas.microsoft.com/office/drawing/2014/main" val="20001"/>
                    </a:ext>
                  </a:extLst>
                </a:gridCol>
              </a:tblGrid>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dk1"/>
                          </a:solidFill>
                          <a:latin typeface="Arial"/>
                          <a:ea typeface="Arial"/>
                          <a:cs typeface="Arial"/>
                          <a:sym typeface="Arial"/>
                        </a:rPr>
                        <a:t>1. Raja Janaka (~5000 BC, Nepal)</a:t>
                      </a:r>
                      <a:endParaRPr sz="1600" b="0" i="0" u="none" strike="noStrike" cap="none" dirty="0">
                        <a:solidFill>
                          <a:schemeClr val="dk1"/>
                        </a:solidFill>
                        <a:latin typeface="Arial"/>
                        <a:ea typeface="Arial"/>
                        <a:cs typeface="Arial"/>
                        <a:sym typeface="Arial"/>
                      </a:endParaRPr>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DFD">
                        <a:alpha val="0"/>
                      </a:srgb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2. Abraham (~1800-1600 BC, Mesopotamia)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0"/>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3. Moses (~1300 BC, Egypt)</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4. Zarathusthra or Zoroaster (~630 BC, Persia)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1"/>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5. Lao Zi or Lao Tzu (600-500 BC, China)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6. Confucius (~551 BC, China)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2"/>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7. Socrates (~470 BC, Greece)</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8. Prophet </a:t>
                      </a:r>
                      <a:r>
                        <a:rPr lang="en-US" sz="1600" u="none" strike="noStrike" cap="none" dirty="0">
                          <a:latin typeface="Arial"/>
                          <a:ea typeface="Arial"/>
                          <a:cs typeface="Arial"/>
                          <a:sym typeface="Arial"/>
                        </a:rPr>
                        <a:t>Muhammad (~570 AD, Mecca) </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3"/>
                  </a:ext>
                </a:extLst>
              </a:tr>
              <a:tr h="343750">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9. Guru Nanak (1469 AD, Punjab in Pakistan)</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dirty="0">
                          <a:latin typeface="Arial"/>
                          <a:ea typeface="Arial"/>
                          <a:cs typeface="Arial"/>
                          <a:sym typeface="Arial"/>
                        </a:rPr>
                        <a:t>10. Sainath (~1854 AD, India)</a:t>
                      </a:r>
                      <a:endParaRPr sz="1400" u="none" strike="noStrike" cap="none" dirty="0"/>
                    </a:p>
                  </a:txBody>
                  <a:tcPr marL="87625" marR="87625" marT="43800" marB="438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alpha val="0"/>
                      </a:schemeClr>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3357"/>
    </mc:Choice>
    <mc:Fallback xmlns="">
      <p:transition spd="slow" advTm="333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a:extLst>
            <a:ext uri="{FF2B5EF4-FFF2-40B4-BE49-F238E27FC236}">
              <a16:creationId xmlns:a16="http://schemas.microsoft.com/office/drawing/2014/main" id="{2A9E1241-104C-8E71-8EB0-C5B85CC172B6}"/>
            </a:ext>
          </a:extLst>
        </p:cNvPr>
        <p:cNvGrpSpPr/>
        <p:nvPr/>
      </p:nvGrpSpPr>
      <p:grpSpPr>
        <a:xfrm>
          <a:off x="0" y="0"/>
          <a:ext cx="0" cy="0"/>
          <a:chOff x="0" y="0"/>
          <a:chExt cx="0" cy="0"/>
        </a:xfrm>
      </p:grpSpPr>
      <p:sp>
        <p:nvSpPr>
          <p:cNvPr id="129" name="Google Shape;129;p25">
            <a:extLst>
              <a:ext uri="{FF2B5EF4-FFF2-40B4-BE49-F238E27FC236}">
                <a16:creationId xmlns:a16="http://schemas.microsoft.com/office/drawing/2014/main" id="{F1E82795-A61F-AF07-FF5A-6340A58C5921}"/>
              </a:ext>
            </a:extLst>
          </p:cNvPr>
          <p:cNvSpPr txBox="1">
            <a:spLocks noGrp="1"/>
          </p:cNvSpPr>
          <p:nvPr>
            <p:ph type="ctrTitle"/>
          </p:nvPr>
        </p:nvSpPr>
        <p:spPr>
          <a:xfrm>
            <a:off x="-241737" y="0"/>
            <a:ext cx="9669516" cy="5760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3200" b="1" u="sng" dirty="0">
                <a:solidFill>
                  <a:srgbClr val="993F0D"/>
                </a:solidFill>
              </a:rPr>
              <a:t>Self-realization – Steps</a:t>
            </a:r>
            <a:endParaRPr sz="3200" b="1" u="sng" dirty="0">
              <a:solidFill>
                <a:srgbClr val="980000"/>
              </a:solidFill>
            </a:endParaRPr>
          </a:p>
        </p:txBody>
      </p:sp>
      <p:pic>
        <p:nvPicPr>
          <p:cNvPr id="3" name="Picture 2">
            <a:extLst>
              <a:ext uri="{FF2B5EF4-FFF2-40B4-BE49-F238E27FC236}">
                <a16:creationId xmlns:a16="http://schemas.microsoft.com/office/drawing/2014/main" id="{2FD0E8C2-FD2A-39DB-980D-8F6ECACE4FF2}"/>
              </a:ext>
            </a:extLst>
          </p:cNvPr>
          <p:cNvPicPr>
            <a:picLocks noChangeAspect="1"/>
          </p:cNvPicPr>
          <p:nvPr/>
        </p:nvPicPr>
        <p:blipFill>
          <a:blip r:embed="rId3"/>
          <a:stretch>
            <a:fillRect/>
          </a:stretch>
        </p:blipFill>
        <p:spPr>
          <a:xfrm>
            <a:off x="14279" y="576072"/>
            <a:ext cx="1782849" cy="2292234"/>
          </a:xfrm>
          <a:prstGeom prst="rect">
            <a:avLst/>
          </a:prstGeom>
        </p:spPr>
      </p:pic>
      <p:pic>
        <p:nvPicPr>
          <p:cNvPr id="4" name="Picture 3">
            <a:extLst>
              <a:ext uri="{FF2B5EF4-FFF2-40B4-BE49-F238E27FC236}">
                <a16:creationId xmlns:a16="http://schemas.microsoft.com/office/drawing/2014/main" id="{56A26C0D-CC2E-856B-ADB8-E76DD3592047}"/>
              </a:ext>
            </a:extLst>
          </p:cNvPr>
          <p:cNvPicPr>
            <a:picLocks noChangeAspect="1"/>
          </p:cNvPicPr>
          <p:nvPr/>
        </p:nvPicPr>
        <p:blipFill>
          <a:blip r:embed="rId4"/>
          <a:stretch>
            <a:fillRect/>
          </a:stretch>
        </p:blipFill>
        <p:spPr>
          <a:xfrm>
            <a:off x="1909493" y="647513"/>
            <a:ext cx="1686714" cy="2311422"/>
          </a:xfrm>
          <a:prstGeom prst="rect">
            <a:avLst/>
          </a:prstGeom>
        </p:spPr>
      </p:pic>
      <p:pic>
        <p:nvPicPr>
          <p:cNvPr id="5" name="Picture 4">
            <a:extLst>
              <a:ext uri="{FF2B5EF4-FFF2-40B4-BE49-F238E27FC236}">
                <a16:creationId xmlns:a16="http://schemas.microsoft.com/office/drawing/2014/main" id="{3F2E5DF6-2F14-1267-7745-043A3C67082C}"/>
              </a:ext>
            </a:extLst>
          </p:cNvPr>
          <p:cNvPicPr>
            <a:picLocks noChangeAspect="1"/>
          </p:cNvPicPr>
          <p:nvPr/>
        </p:nvPicPr>
        <p:blipFill>
          <a:blip r:embed="rId4"/>
          <a:stretch>
            <a:fillRect/>
          </a:stretch>
        </p:blipFill>
        <p:spPr>
          <a:xfrm>
            <a:off x="7371562" y="2829714"/>
            <a:ext cx="1686714" cy="2311422"/>
          </a:xfrm>
          <a:prstGeom prst="rect">
            <a:avLst/>
          </a:prstGeom>
        </p:spPr>
      </p:pic>
      <p:pic>
        <p:nvPicPr>
          <p:cNvPr id="6" name="Picture 5">
            <a:extLst>
              <a:ext uri="{FF2B5EF4-FFF2-40B4-BE49-F238E27FC236}">
                <a16:creationId xmlns:a16="http://schemas.microsoft.com/office/drawing/2014/main" id="{E4C30ECF-3343-A32C-4D0D-FBFA89C55C89}"/>
              </a:ext>
            </a:extLst>
          </p:cNvPr>
          <p:cNvPicPr>
            <a:picLocks noChangeAspect="1"/>
          </p:cNvPicPr>
          <p:nvPr/>
        </p:nvPicPr>
        <p:blipFill>
          <a:blip r:embed="rId5"/>
          <a:stretch>
            <a:fillRect/>
          </a:stretch>
        </p:blipFill>
        <p:spPr>
          <a:xfrm>
            <a:off x="3743328" y="633224"/>
            <a:ext cx="1853338" cy="2382863"/>
          </a:xfrm>
          <a:prstGeom prst="rect">
            <a:avLst/>
          </a:prstGeom>
        </p:spPr>
      </p:pic>
      <p:pic>
        <p:nvPicPr>
          <p:cNvPr id="7" name="Picture 6">
            <a:extLst>
              <a:ext uri="{FF2B5EF4-FFF2-40B4-BE49-F238E27FC236}">
                <a16:creationId xmlns:a16="http://schemas.microsoft.com/office/drawing/2014/main" id="{CC67EFB6-5BBD-DB3C-EFDF-D251DAD6AE52}"/>
              </a:ext>
            </a:extLst>
          </p:cNvPr>
          <p:cNvPicPr>
            <a:picLocks noChangeAspect="1"/>
          </p:cNvPicPr>
          <p:nvPr/>
        </p:nvPicPr>
        <p:blipFill>
          <a:blip r:embed="rId6"/>
          <a:stretch>
            <a:fillRect/>
          </a:stretch>
        </p:blipFill>
        <p:spPr>
          <a:xfrm>
            <a:off x="5503376" y="618935"/>
            <a:ext cx="1853338" cy="2382864"/>
          </a:xfrm>
          <a:prstGeom prst="rect">
            <a:avLst/>
          </a:prstGeom>
        </p:spPr>
      </p:pic>
      <p:pic>
        <p:nvPicPr>
          <p:cNvPr id="8" name="Picture 7">
            <a:extLst>
              <a:ext uri="{FF2B5EF4-FFF2-40B4-BE49-F238E27FC236}">
                <a16:creationId xmlns:a16="http://schemas.microsoft.com/office/drawing/2014/main" id="{2234C97F-76BE-8115-1BB7-5EC32CC7C5B2}"/>
              </a:ext>
            </a:extLst>
          </p:cNvPr>
          <p:cNvPicPr>
            <a:picLocks noChangeAspect="1"/>
          </p:cNvPicPr>
          <p:nvPr/>
        </p:nvPicPr>
        <p:blipFill>
          <a:blip r:embed="rId5"/>
          <a:stretch>
            <a:fillRect/>
          </a:stretch>
        </p:blipFill>
        <p:spPr>
          <a:xfrm>
            <a:off x="7342430" y="661800"/>
            <a:ext cx="1853338" cy="2382863"/>
          </a:xfrm>
          <a:prstGeom prst="rect">
            <a:avLst/>
          </a:prstGeom>
        </p:spPr>
      </p:pic>
      <p:pic>
        <p:nvPicPr>
          <p:cNvPr id="9" name="Picture 8">
            <a:extLst>
              <a:ext uri="{FF2B5EF4-FFF2-40B4-BE49-F238E27FC236}">
                <a16:creationId xmlns:a16="http://schemas.microsoft.com/office/drawing/2014/main" id="{E6B987EE-DC8F-7A62-E117-22B734BD3056}"/>
              </a:ext>
            </a:extLst>
          </p:cNvPr>
          <p:cNvPicPr>
            <a:picLocks noChangeAspect="1"/>
          </p:cNvPicPr>
          <p:nvPr/>
        </p:nvPicPr>
        <p:blipFill>
          <a:blip r:embed="rId7"/>
          <a:stretch>
            <a:fillRect/>
          </a:stretch>
        </p:blipFill>
        <p:spPr>
          <a:xfrm>
            <a:off x="5755481" y="2720983"/>
            <a:ext cx="1782850" cy="2443164"/>
          </a:xfrm>
          <a:prstGeom prst="rect">
            <a:avLst/>
          </a:prstGeom>
        </p:spPr>
      </p:pic>
      <p:pic>
        <p:nvPicPr>
          <p:cNvPr id="10" name="Picture 9">
            <a:extLst>
              <a:ext uri="{FF2B5EF4-FFF2-40B4-BE49-F238E27FC236}">
                <a16:creationId xmlns:a16="http://schemas.microsoft.com/office/drawing/2014/main" id="{2DE15D61-21BF-FE91-3DFB-C934A96D5110}"/>
              </a:ext>
            </a:extLst>
          </p:cNvPr>
          <p:cNvPicPr>
            <a:picLocks noChangeAspect="1"/>
          </p:cNvPicPr>
          <p:nvPr/>
        </p:nvPicPr>
        <p:blipFill>
          <a:blip r:embed="rId8"/>
          <a:stretch>
            <a:fillRect/>
          </a:stretch>
        </p:blipFill>
        <p:spPr>
          <a:xfrm>
            <a:off x="3701575" y="2680479"/>
            <a:ext cx="1908901" cy="2454301"/>
          </a:xfrm>
          <a:prstGeom prst="rect">
            <a:avLst/>
          </a:prstGeom>
        </p:spPr>
      </p:pic>
      <p:pic>
        <p:nvPicPr>
          <p:cNvPr id="11" name="Picture 10">
            <a:extLst>
              <a:ext uri="{FF2B5EF4-FFF2-40B4-BE49-F238E27FC236}">
                <a16:creationId xmlns:a16="http://schemas.microsoft.com/office/drawing/2014/main" id="{FD9C5614-487D-65A4-31EB-2C81207A9B43}"/>
              </a:ext>
            </a:extLst>
          </p:cNvPr>
          <p:cNvPicPr>
            <a:picLocks noChangeAspect="1"/>
          </p:cNvPicPr>
          <p:nvPr/>
        </p:nvPicPr>
        <p:blipFill>
          <a:blip r:embed="rId9"/>
          <a:stretch>
            <a:fillRect/>
          </a:stretch>
        </p:blipFill>
        <p:spPr>
          <a:xfrm>
            <a:off x="1896870" y="2792398"/>
            <a:ext cx="1853338" cy="2382863"/>
          </a:xfrm>
          <a:prstGeom prst="rect">
            <a:avLst/>
          </a:prstGeom>
        </p:spPr>
      </p:pic>
      <p:sp>
        <p:nvSpPr>
          <p:cNvPr id="14" name="Right Arrow 13">
            <a:extLst>
              <a:ext uri="{FF2B5EF4-FFF2-40B4-BE49-F238E27FC236}">
                <a16:creationId xmlns:a16="http://schemas.microsoft.com/office/drawing/2014/main" id="{59C7E740-8AE7-A9E6-22C9-8E4EE1E6EDB8}"/>
              </a:ext>
            </a:extLst>
          </p:cNvPr>
          <p:cNvSpPr/>
          <p:nvPr/>
        </p:nvSpPr>
        <p:spPr>
          <a:xfrm>
            <a:off x="1700993" y="1722189"/>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C134C80-3095-75A5-20CB-6CAB230741F8}"/>
              </a:ext>
            </a:extLst>
          </p:cNvPr>
          <p:cNvSpPr/>
          <p:nvPr/>
        </p:nvSpPr>
        <p:spPr>
          <a:xfrm>
            <a:off x="3500507" y="1699329"/>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C22E610-9244-5F6D-AD8F-897E32A297EF}"/>
              </a:ext>
            </a:extLst>
          </p:cNvPr>
          <p:cNvSpPr/>
          <p:nvPr/>
        </p:nvSpPr>
        <p:spPr>
          <a:xfrm>
            <a:off x="5407241" y="1676856"/>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B3A28E65-012B-39A2-3DA1-946CC158FD12}"/>
              </a:ext>
            </a:extLst>
          </p:cNvPr>
          <p:cNvSpPr/>
          <p:nvPr/>
        </p:nvSpPr>
        <p:spPr>
          <a:xfrm>
            <a:off x="7218310" y="1631137"/>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A30A442-0DE1-8A6C-7738-2E2A0EF41704}"/>
              </a:ext>
            </a:extLst>
          </p:cNvPr>
          <p:cNvSpPr/>
          <p:nvPr/>
        </p:nvSpPr>
        <p:spPr>
          <a:xfrm rot="10800000">
            <a:off x="1681942" y="3817697"/>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ADA8A1C-2C16-3496-2A82-080E981A2D56}"/>
              </a:ext>
            </a:extLst>
          </p:cNvPr>
          <p:cNvSpPr/>
          <p:nvPr/>
        </p:nvSpPr>
        <p:spPr>
          <a:xfrm rot="10800000">
            <a:off x="3481456" y="3794837"/>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AC83BAAA-13BB-50C2-FCEB-F5FCC6404190}"/>
              </a:ext>
            </a:extLst>
          </p:cNvPr>
          <p:cNvSpPr/>
          <p:nvPr/>
        </p:nvSpPr>
        <p:spPr>
          <a:xfrm rot="10800000">
            <a:off x="5388190" y="3772364"/>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27F8160-5A57-81F8-9644-1B41691D6BF0}"/>
              </a:ext>
            </a:extLst>
          </p:cNvPr>
          <p:cNvSpPr/>
          <p:nvPr/>
        </p:nvSpPr>
        <p:spPr>
          <a:xfrm rot="10800000">
            <a:off x="7199259" y="3726645"/>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8E5C43-7D5F-8B62-1344-529818705471}"/>
              </a:ext>
            </a:extLst>
          </p:cNvPr>
          <p:cNvPicPr>
            <a:picLocks noChangeAspect="1"/>
          </p:cNvPicPr>
          <p:nvPr/>
        </p:nvPicPr>
        <p:blipFill>
          <a:blip r:embed="rId10"/>
          <a:stretch>
            <a:fillRect/>
          </a:stretch>
        </p:blipFill>
        <p:spPr>
          <a:xfrm>
            <a:off x="88754" y="2813267"/>
            <a:ext cx="1782850" cy="2443164"/>
          </a:xfrm>
          <a:prstGeom prst="rect">
            <a:avLst/>
          </a:prstGeom>
        </p:spPr>
      </p:pic>
      <p:sp>
        <p:nvSpPr>
          <p:cNvPr id="24" name="Right Arrow 23">
            <a:extLst>
              <a:ext uri="{FF2B5EF4-FFF2-40B4-BE49-F238E27FC236}">
                <a16:creationId xmlns:a16="http://schemas.microsoft.com/office/drawing/2014/main" id="{65A8FEA3-3AC5-462C-A391-F5B4A1D735D3}"/>
              </a:ext>
            </a:extLst>
          </p:cNvPr>
          <p:cNvSpPr/>
          <p:nvPr/>
        </p:nvSpPr>
        <p:spPr>
          <a:xfrm rot="5400000">
            <a:off x="8764031" y="2964261"/>
            <a:ext cx="313545"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118370"/>
      </p:ext>
    </p:extLst>
  </p:cSld>
  <p:clrMapOvr>
    <a:masterClrMapping/>
  </p:clrMapOvr>
  <mc:AlternateContent xmlns:mc="http://schemas.openxmlformats.org/markup-compatibility/2006" xmlns:p14="http://schemas.microsoft.com/office/powerpoint/2010/main">
    <mc:Choice Requires="p14">
      <p:transition spd="slow" p14:dur="2000" advTm="33357"/>
    </mc:Choice>
    <mc:Fallback xmlns="">
      <p:transition spd="slow" advTm="333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4" grpId="0" animBg="1"/>
      <p:bldP spid="16" grpId="0" animBg="1"/>
      <p:bldP spid="17" grpId="0" animBg="1"/>
      <p:bldP spid="18" grpId="0" animBg="1"/>
      <p:bldP spid="19" grpId="0" animBg="1"/>
      <p:bldP spid="20" grpId="0" animBg="1"/>
      <p:bldP spid="21" grpId="0" animBg="1"/>
      <p:bldP spid="22"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0" y="4325"/>
            <a:ext cx="9144000" cy="576072"/>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15000"/>
              </a:lnSpc>
              <a:spcBef>
                <a:spcPts val="0"/>
              </a:spcBef>
              <a:spcAft>
                <a:spcPts val="0"/>
              </a:spcAft>
              <a:buClr>
                <a:schemeClr val="dk1"/>
              </a:buClr>
              <a:buSzPct val="30554"/>
              <a:buFont typeface="Arial"/>
              <a:buNone/>
            </a:pPr>
            <a:r>
              <a:rPr lang="en" sz="3600" b="1" u="sng" dirty="0">
                <a:solidFill>
                  <a:srgbClr val="993F0D"/>
                </a:solidFill>
              </a:rPr>
              <a:t>Experience Self-Realization by Shri Mataji</a:t>
            </a:r>
            <a:endParaRPr sz="3600" b="1" u="sng" dirty="0">
              <a:solidFill>
                <a:srgbClr val="993F0D"/>
              </a:solidFill>
            </a:endParaRPr>
          </a:p>
        </p:txBody>
      </p:sp>
      <p:sp>
        <p:nvSpPr>
          <p:cNvPr id="100" name="Google Shape;100;p5"/>
          <p:cNvSpPr txBox="1"/>
          <p:nvPr/>
        </p:nvSpPr>
        <p:spPr>
          <a:xfrm>
            <a:off x="2121225" y="1126325"/>
            <a:ext cx="4430100" cy="123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pic>
        <p:nvPicPr>
          <p:cNvPr id="9" name="HH-Shri-Mataji-Nirmala-Devi-gives-Self-R_Media_fwKd9hUtc4w_001_360p.mp4">
            <a:hlinkClick r:id="" action="ppaction://media"/>
            <a:extLst>
              <a:ext uri="{FF2B5EF4-FFF2-40B4-BE49-F238E27FC236}">
                <a16:creationId xmlns:a16="http://schemas.microsoft.com/office/drawing/2014/main" id="{C8421EA6-25B3-BAF0-972A-2729E4E2B9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44309"/>
            <a:ext cx="9144000" cy="4594866"/>
          </a:xfrm>
          <a:prstGeom prst="rect">
            <a:avLst/>
          </a:prstGeom>
        </p:spPr>
      </p:pic>
    </p:spTree>
    <p:extLst>
      <p:ext uri="{BB962C8B-B14F-4D97-AF65-F5344CB8AC3E}">
        <p14:creationId xmlns:p14="http://schemas.microsoft.com/office/powerpoint/2010/main" val="2282324557"/>
      </p:ext>
    </p:extLst>
  </p:cSld>
  <p:clrMapOvr>
    <a:masterClrMapping/>
  </p:clrMapOvr>
  <mc:AlternateContent xmlns:mc="http://schemas.openxmlformats.org/markup-compatibility/2006" xmlns:p14="http://schemas.microsoft.com/office/powerpoint/2010/main">
    <mc:Choice Requires="p14">
      <p:transition spd="slow" p14:dur="2000" advTm="8566"/>
    </mc:Choice>
    <mc:Fallback xmlns="">
      <p:transition spd="slow" advTm="8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10000"/>
                                  </p:stCondLst>
                                  <p:childTnLst>
                                    <p:cmd type="call" cmd="playFrom(0.0)">
                                      <p:cBhvr>
                                        <p:cTn id="10" dur="5676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childTnLst>
        </p:cTn>
      </p:par>
    </p:tnLst>
    <p:bldLst>
      <p:bldP spid="9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5.1|3.9|1.3"/>
</p:tagLst>
</file>

<file path=ppt/theme/theme1.xml><?xml version="1.0" encoding="utf-8"?>
<a:theme xmlns:a="http://schemas.openxmlformats.org/drawingml/2006/main" name="Simple Light">
  <a:themeElements>
    <a:clrScheme name="Simple Light">
      <a:dk1>
        <a:srgbClr val="000000"/>
      </a:dk1>
      <a:lt1>
        <a:srgbClr val="FFFFFF"/>
      </a:lt1>
      <a:dk2>
        <a:srgbClr val="8C5A5A"/>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2132</TotalTime>
  <Words>1182</Words>
  <Application>Microsoft Macintosh PowerPoint</Application>
  <PresentationFormat>On-screen Show (16:9)</PresentationFormat>
  <Paragraphs>90</Paragraphs>
  <Slides>16</Slides>
  <Notes>16</Notes>
  <HiddenSlides>0</HiddenSlides>
  <MMClips>3</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Simple Light</vt:lpstr>
      <vt:lpstr>Introduction to Sahaja Yoga</vt:lpstr>
      <vt:lpstr>What is Sahaja Yoga?</vt:lpstr>
      <vt:lpstr>Chakras and Channels </vt:lpstr>
      <vt:lpstr>Chakras and Channels </vt:lpstr>
      <vt:lpstr>Self-Realization </vt:lpstr>
      <vt:lpstr>Benefits </vt:lpstr>
      <vt:lpstr>Primordial Masters</vt:lpstr>
      <vt:lpstr>Self-realization – Steps</vt:lpstr>
      <vt:lpstr>Experience Self-Realization by Shri Mataji</vt:lpstr>
      <vt:lpstr>Bandhan</vt:lpstr>
      <vt:lpstr>Bandhan</vt:lpstr>
      <vt:lpstr>Bandhan – Uppy Uppy song</vt:lpstr>
      <vt:lpstr>Daily meditation </vt:lpstr>
      <vt:lpstr>Foot - soaking</vt:lpstr>
      <vt:lpstr>Collective  meditation &amp;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Krishna Pusuluri</cp:lastModifiedBy>
  <cp:revision>184</cp:revision>
  <dcterms:modified xsi:type="dcterms:W3CDTF">2026-01-08T19:29:35Z</dcterms:modified>
</cp:coreProperties>
</file>